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59" r:id="rId4"/>
    <p:sldId id="264" r:id="rId5"/>
    <p:sldId id="267" r:id="rId6"/>
    <p:sldId id="271" r:id="rId7"/>
    <p:sldId id="266" r:id="rId8"/>
    <p:sldId id="269" r:id="rId9"/>
    <p:sldId id="257" r:id="rId10"/>
    <p:sldId id="25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DDAD"/>
    <a:srgbClr val="00FF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25" d="100"/>
          <a:sy n="125" d="100"/>
        </p:scale>
        <p:origin x="-312" y="-16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031E20-3EB5-E141-A7CF-41E10A7D29E2}"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3163149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31E20-3EB5-E141-A7CF-41E10A7D29E2}"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665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31E20-3EB5-E141-A7CF-41E10A7D29E2}"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3637151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31E20-3EB5-E141-A7CF-41E10A7D29E2}"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521167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031E20-3EB5-E141-A7CF-41E10A7D29E2}"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341907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031E20-3EB5-E141-A7CF-41E10A7D29E2}" type="datetimeFigureOut">
              <a:rPr lang="en-US" smtClean="0"/>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195117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031E20-3EB5-E141-A7CF-41E10A7D29E2}" type="datetimeFigureOut">
              <a:rPr lang="en-US" smtClean="0"/>
              <a:t>11/12/13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59817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031E20-3EB5-E141-A7CF-41E10A7D29E2}" type="datetimeFigureOut">
              <a:rPr lang="en-US" smtClean="0"/>
              <a:t>11/12/13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4204703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31E20-3EB5-E141-A7CF-41E10A7D29E2}" type="datetimeFigureOut">
              <a:rPr lang="en-US" smtClean="0"/>
              <a:t>11/12/13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221543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31E20-3EB5-E141-A7CF-41E10A7D29E2}" type="datetimeFigureOut">
              <a:rPr lang="en-US" smtClean="0"/>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163577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31E20-3EB5-E141-A7CF-41E10A7D29E2}" type="datetimeFigureOut">
              <a:rPr lang="en-US" smtClean="0"/>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54E8E-D56E-5C46-ADF0-987BDE8E5A3F}" type="slidenum">
              <a:rPr lang="en-US" smtClean="0"/>
              <a:t>‹#›</a:t>
            </a:fld>
            <a:endParaRPr lang="en-US"/>
          </a:p>
        </p:txBody>
      </p:sp>
    </p:spTree>
    <p:extLst>
      <p:ext uri="{BB962C8B-B14F-4D97-AF65-F5344CB8AC3E}">
        <p14:creationId xmlns:p14="http://schemas.microsoft.com/office/powerpoint/2010/main" val="6626345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31E20-3EB5-E141-A7CF-41E10A7D29E2}" type="datetimeFigureOut">
              <a:rPr lang="en-US" smtClean="0"/>
              <a:t>11/12/13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54E8E-D56E-5C46-ADF0-987BDE8E5A3F}" type="slidenum">
              <a:rPr lang="en-US" smtClean="0"/>
              <a:t>‹#›</a:t>
            </a:fld>
            <a:endParaRPr lang="en-US"/>
          </a:p>
        </p:txBody>
      </p:sp>
    </p:spTree>
    <p:extLst>
      <p:ext uri="{BB962C8B-B14F-4D97-AF65-F5344CB8AC3E}">
        <p14:creationId xmlns:p14="http://schemas.microsoft.com/office/powerpoint/2010/main" val="1702848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533" y="168570"/>
            <a:ext cx="8788580" cy="1938992"/>
          </a:xfrm>
          <a:prstGeom prst="rect">
            <a:avLst/>
          </a:prstGeom>
          <a:noFill/>
        </p:spPr>
        <p:txBody>
          <a:bodyPr wrap="square" rtlCol="0">
            <a:spAutoFit/>
          </a:bodyPr>
          <a:lstStyle/>
          <a:p>
            <a:pPr algn="ctr"/>
            <a:r>
              <a:rPr lang="en-US" sz="4000" dirty="0" smtClean="0">
                <a:solidFill>
                  <a:srgbClr val="FFFF00"/>
                </a:solidFill>
              </a:rPr>
              <a:t>Overview of Current and Forthcoming GALEX Search Capabilities and Data Products</a:t>
            </a:r>
          </a:p>
        </p:txBody>
      </p:sp>
      <p:pic>
        <p:nvPicPr>
          <p:cNvPr id="6" name="Picture 5" descr="MAST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087" y="2158999"/>
            <a:ext cx="2415038" cy="2437349"/>
          </a:xfrm>
          <a:prstGeom prst="rect">
            <a:avLst/>
          </a:prstGeom>
        </p:spPr>
      </p:pic>
      <p:sp>
        <p:nvSpPr>
          <p:cNvPr id="7" name="TextBox 6"/>
          <p:cNvSpPr txBox="1"/>
          <p:nvPr/>
        </p:nvSpPr>
        <p:spPr>
          <a:xfrm>
            <a:off x="2066026" y="4596349"/>
            <a:ext cx="5096099" cy="1569660"/>
          </a:xfrm>
          <a:prstGeom prst="rect">
            <a:avLst/>
          </a:prstGeom>
          <a:noFill/>
        </p:spPr>
        <p:txBody>
          <a:bodyPr wrap="square" rtlCol="0">
            <a:spAutoFit/>
          </a:bodyPr>
          <a:lstStyle/>
          <a:p>
            <a:pPr marL="285750" indent="-285750" algn="ctr">
              <a:buFont typeface="Arial"/>
              <a:buChar char="•"/>
            </a:pPr>
            <a:r>
              <a:rPr lang="en-US" sz="3200" dirty="0" smtClean="0">
                <a:solidFill>
                  <a:srgbClr val="00FF2A"/>
                </a:solidFill>
              </a:rPr>
              <a:t>Current Search Options</a:t>
            </a:r>
          </a:p>
          <a:p>
            <a:pPr marL="285750" indent="-285750" algn="ctr">
              <a:buFont typeface="Arial"/>
              <a:buChar char="•"/>
            </a:pPr>
            <a:r>
              <a:rPr lang="en-US" sz="3200" dirty="0" smtClean="0">
                <a:solidFill>
                  <a:srgbClr val="00FF2A"/>
                </a:solidFill>
              </a:rPr>
              <a:t>New GALEX Fluxes</a:t>
            </a:r>
          </a:p>
          <a:p>
            <a:pPr marL="285750" indent="-285750" algn="ctr">
              <a:buFont typeface="Arial"/>
              <a:buChar char="•"/>
            </a:pPr>
            <a:r>
              <a:rPr lang="en-US" sz="3200" dirty="0" err="1" smtClean="0">
                <a:solidFill>
                  <a:srgbClr val="00FF2A"/>
                </a:solidFill>
              </a:rPr>
              <a:t>gPhoton</a:t>
            </a:r>
            <a:endParaRPr lang="en-US" sz="3200" dirty="0">
              <a:solidFill>
                <a:srgbClr val="00FF2A"/>
              </a:solidFill>
            </a:endParaRPr>
          </a:p>
        </p:txBody>
      </p:sp>
      <p:pic>
        <p:nvPicPr>
          <p:cNvPr id="2" name="Picture 1" descr="gal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481" y="2158999"/>
            <a:ext cx="2044700" cy="2540000"/>
          </a:xfrm>
          <a:prstGeom prst="rect">
            <a:avLst/>
          </a:prstGeom>
        </p:spPr>
      </p:pic>
    </p:spTree>
    <p:extLst>
      <p:ext uri="{BB962C8B-B14F-4D97-AF65-F5344CB8AC3E}">
        <p14:creationId xmlns:p14="http://schemas.microsoft.com/office/powerpoint/2010/main" val="37196383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3533" y="-123618"/>
            <a:ext cx="8788580" cy="707886"/>
          </a:xfrm>
          <a:prstGeom prst="rect">
            <a:avLst/>
          </a:prstGeom>
          <a:noFill/>
        </p:spPr>
        <p:txBody>
          <a:bodyPr wrap="square" rtlCol="0">
            <a:spAutoFit/>
          </a:bodyPr>
          <a:lstStyle/>
          <a:p>
            <a:pPr algn="ctr"/>
            <a:r>
              <a:rPr lang="en-US" sz="4000" dirty="0" smtClean="0">
                <a:solidFill>
                  <a:srgbClr val="FFFF00"/>
                </a:solidFill>
              </a:rPr>
              <a:t>GALEX </a:t>
            </a:r>
            <a:r>
              <a:rPr lang="en-US" sz="4000" dirty="0" err="1" smtClean="0">
                <a:solidFill>
                  <a:srgbClr val="FFFF00"/>
                </a:solidFill>
              </a:rPr>
              <a:t>CasJobs</a:t>
            </a:r>
            <a:r>
              <a:rPr lang="en-US" sz="4000" dirty="0" smtClean="0">
                <a:solidFill>
                  <a:srgbClr val="FFFF00"/>
                </a:solidFill>
              </a:rPr>
              <a:t>: SQL Access To Tables</a:t>
            </a:r>
          </a:p>
        </p:txBody>
      </p:sp>
      <p:pic>
        <p:nvPicPr>
          <p:cNvPr id="2" name="Picture 1" descr="GALEXCasJobs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33" y="736668"/>
            <a:ext cx="5776597" cy="4861492"/>
          </a:xfrm>
          <a:prstGeom prst="rect">
            <a:avLst/>
          </a:prstGeom>
        </p:spPr>
      </p:pic>
      <p:sp>
        <p:nvSpPr>
          <p:cNvPr id="4" name="TextBox 3"/>
          <p:cNvSpPr txBox="1"/>
          <p:nvPr/>
        </p:nvSpPr>
        <p:spPr>
          <a:xfrm>
            <a:off x="5992051" y="1394656"/>
            <a:ext cx="3010062" cy="3754874"/>
          </a:xfrm>
          <a:prstGeom prst="rect">
            <a:avLst/>
          </a:prstGeom>
          <a:noFill/>
        </p:spPr>
        <p:txBody>
          <a:bodyPr wrap="square" rtlCol="0">
            <a:spAutoFit/>
          </a:bodyPr>
          <a:lstStyle/>
          <a:p>
            <a:r>
              <a:rPr lang="en-US" sz="1400" dirty="0" smtClean="0">
                <a:solidFill>
                  <a:srgbClr val="00FF2A"/>
                </a:solidFill>
              </a:rPr>
              <a:t>Like </a:t>
            </a:r>
            <a:r>
              <a:rPr lang="en-US" sz="1400" dirty="0" err="1" smtClean="0">
                <a:solidFill>
                  <a:srgbClr val="00FF2A"/>
                </a:solidFill>
              </a:rPr>
              <a:t>Kepler</a:t>
            </a:r>
            <a:r>
              <a:rPr lang="en-US" sz="1400" dirty="0" smtClean="0">
                <a:solidFill>
                  <a:srgbClr val="00FF2A"/>
                </a:solidFill>
              </a:rPr>
              <a:t> </a:t>
            </a:r>
            <a:r>
              <a:rPr lang="en-US" sz="1400" dirty="0" err="1" smtClean="0">
                <a:solidFill>
                  <a:srgbClr val="00FF2A"/>
                </a:solidFill>
              </a:rPr>
              <a:t>CasJobs</a:t>
            </a:r>
            <a:r>
              <a:rPr lang="en-US" sz="1400" dirty="0" smtClean="0">
                <a:solidFill>
                  <a:srgbClr val="00FF2A"/>
                </a:solidFill>
              </a:rPr>
              <a:t>, allows for powerful queries on both the tile-level and source-level tables.</a:t>
            </a:r>
          </a:p>
          <a:p>
            <a:endParaRPr lang="en-US" sz="1400" dirty="0">
              <a:solidFill>
                <a:srgbClr val="00FF2A"/>
              </a:solidFill>
            </a:endParaRPr>
          </a:p>
          <a:p>
            <a:r>
              <a:rPr lang="en-US" sz="1400" dirty="0" smtClean="0">
                <a:solidFill>
                  <a:srgbClr val="00FF2A"/>
                </a:solidFill>
              </a:rPr>
              <a:t>This resource is currently used more effectively by the GALEX community than the </a:t>
            </a:r>
            <a:r>
              <a:rPr lang="en-US" sz="1400" dirty="0" err="1" smtClean="0">
                <a:solidFill>
                  <a:srgbClr val="00FF2A"/>
                </a:solidFill>
              </a:rPr>
              <a:t>Kepler</a:t>
            </a:r>
            <a:r>
              <a:rPr lang="en-US" sz="1400" dirty="0" smtClean="0">
                <a:solidFill>
                  <a:srgbClr val="00FF2A"/>
                </a:solidFill>
              </a:rPr>
              <a:t> community.</a:t>
            </a:r>
          </a:p>
          <a:p>
            <a:endParaRPr lang="en-US" sz="1400" dirty="0">
              <a:solidFill>
                <a:srgbClr val="00FF2A"/>
              </a:solidFill>
            </a:endParaRPr>
          </a:p>
          <a:p>
            <a:r>
              <a:rPr lang="en-US" sz="1400" dirty="0" smtClean="0">
                <a:solidFill>
                  <a:srgbClr val="00FF2A"/>
                </a:solidFill>
              </a:rPr>
              <a:t>GALEX </a:t>
            </a:r>
            <a:r>
              <a:rPr lang="en-US" sz="1400" dirty="0" err="1" smtClean="0">
                <a:solidFill>
                  <a:srgbClr val="00FF2A"/>
                </a:solidFill>
              </a:rPr>
              <a:t>CasJobs</a:t>
            </a:r>
            <a:r>
              <a:rPr lang="en-US" sz="1400" dirty="0" smtClean="0">
                <a:solidFill>
                  <a:srgbClr val="00FF2A"/>
                </a:solidFill>
              </a:rPr>
              <a:t> includes a Schema Browser, allowing users to search for keywords in table columns and descriptions.</a:t>
            </a:r>
          </a:p>
          <a:p>
            <a:endParaRPr lang="en-US" sz="1400" dirty="0">
              <a:solidFill>
                <a:srgbClr val="00FF2A"/>
              </a:solidFill>
            </a:endParaRPr>
          </a:p>
          <a:p>
            <a:r>
              <a:rPr lang="en-US" sz="1400" dirty="0" smtClean="0">
                <a:solidFill>
                  <a:srgbClr val="00FF2A"/>
                </a:solidFill>
              </a:rPr>
              <a:t>Both </a:t>
            </a:r>
            <a:r>
              <a:rPr lang="en-US" sz="1400" dirty="0" err="1" smtClean="0">
                <a:solidFill>
                  <a:srgbClr val="00FF2A"/>
                </a:solidFill>
              </a:rPr>
              <a:t>Kepler</a:t>
            </a:r>
            <a:r>
              <a:rPr lang="en-US" sz="1400" dirty="0" smtClean="0">
                <a:solidFill>
                  <a:srgbClr val="00FF2A"/>
                </a:solidFill>
              </a:rPr>
              <a:t> and GALEX tables can be accessed with MAST </a:t>
            </a:r>
            <a:r>
              <a:rPr lang="en-US" sz="1400" dirty="0" err="1" smtClean="0">
                <a:solidFill>
                  <a:srgbClr val="00FF2A"/>
                </a:solidFill>
              </a:rPr>
              <a:t>CasJobs</a:t>
            </a:r>
            <a:r>
              <a:rPr lang="en-US" sz="1400" dirty="0" smtClean="0">
                <a:solidFill>
                  <a:srgbClr val="00FF2A"/>
                </a:solidFill>
              </a:rPr>
              <a:t>.  The two different URLs simply point to different Intro Pages at the front end.</a:t>
            </a:r>
            <a:endParaRPr lang="en-US" sz="1400" dirty="0">
              <a:solidFill>
                <a:srgbClr val="00FF2A"/>
              </a:solidFill>
            </a:endParaRPr>
          </a:p>
        </p:txBody>
      </p:sp>
      <p:sp>
        <p:nvSpPr>
          <p:cNvPr id="5" name="TextBox 4"/>
          <p:cNvSpPr txBox="1"/>
          <p:nvPr/>
        </p:nvSpPr>
        <p:spPr>
          <a:xfrm>
            <a:off x="6133938" y="853423"/>
            <a:ext cx="3010062" cy="307777"/>
          </a:xfrm>
          <a:prstGeom prst="rect">
            <a:avLst/>
          </a:prstGeom>
          <a:noFill/>
        </p:spPr>
        <p:txBody>
          <a:bodyPr wrap="square" rtlCol="0">
            <a:spAutoFit/>
          </a:bodyPr>
          <a:lstStyle/>
          <a:p>
            <a:r>
              <a:rPr lang="en-US" sz="1400" dirty="0">
                <a:solidFill>
                  <a:srgbClr val="00FF2A"/>
                </a:solidFill>
              </a:rPr>
              <a:t>http://</a:t>
            </a:r>
            <a:r>
              <a:rPr lang="en-US" sz="1400" dirty="0" err="1">
                <a:solidFill>
                  <a:srgbClr val="00FF2A"/>
                </a:solidFill>
              </a:rPr>
              <a:t>galex.stsci.edu</a:t>
            </a:r>
            <a:r>
              <a:rPr lang="en-US" sz="1400" dirty="0">
                <a:solidFill>
                  <a:srgbClr val="00FF2A"/>
                </a:solidFill>
              </a:rPr>
              <a:t>/</a:t>
            </a:r>
            <a:r>
              <a:rPr lang="en-US" sz="1400" dirty="0" err="1">
                <a:solidFill>
                  <a:srgbClr val="00FF2A"/>
                </a:solidFill>
              </a:rPr>
              <a:t>casjobs</a:t>
            </a:r>
            <a:r>
              <a:rPr lang="en-US" sz="1400" dirty="0">
                <a:solidFill>
                  <a:srgbClr val="00FF2A"/>
                </a:solidFill>
              </a:rPr>
              <a:t>/</a:t>
            </a:r>
          </a:p>
        </p:txBody>
      </p:sp>
    </p:spTree>
    <p:extLst>
      <p:ext uri="{BB962C8B-B14F-4D97-AF65-F5344CB8AC3E}">
        <p14:creationId xmlns:p14="http://schemas.microsoft.com/office/powerpoint/2010/main" val="17638542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533" y="168570"/>
            <a:ext cx="8788580" cy="707886"/>
          </a:xfrm>
          <a:prstGeom prst="rect">
            <a:avLst/>
          </a:prstGeom>
          <a:noFill/>
        </p:spPr>
        <p:txBody>
          <a:bodyPr wrap="square" rtlCol="0">
            <a:spAutoFit/>
          </a:bodyPr>
          <a:lstStyle/>
          <a:p>
            <a:pPr algn="ctr"/>
            <a:r>
              <a:rPr lang="en-US" sz="4000" dirty="0" smtClean="0">
                <a:solidFill>
                  <a:srgbClr val="FFFF00"/>
                </a:solidFill>
              </a:rPr>
              <a:t>The GALEX Mission</a:t>
            </a:r>
          </a:p>
        </p:txBody>
      </p:sp>
      <p:pic>
        <p:nvPicPr>
          <p:cNvPr id="3" name="Picture 2" descr="GALEX_spacecraft.gif"/>
          <p:cNvPicPr>
            <a:picLocks noChangeAspect="1"/>
          </p:cNvPicPr>
          <p:nvPr/>
        </p:nvPicPr>
        <p:blipFill rotWithShape="1">
          <a:blip r:embed="rId2">
            <a:extLst>
              <a:ext uri="{28A0092B-C50C-407E-A947-70E740481C1C}">
                <a14:useLocalDpi xmlns:a14="http://schemas.microsoft.com/office/drawing/2010/main" val="0"/>
              </a:ext>
            </a:extLst>
          </a:blip>
          <a:srcRect b="10362"/>
          <a:stretch/>
        </p:blipFill>
        <p:spPr>
          <a:xfrm>
            <a:off x="833293" y="785016"/>
            <a:ext cx="3301827" cy="2158120"/>
          </a:xfrm>
          <a:prstGeom prst="rect">
            <a:avLst/>
          </a:prstGeom>
        </p:spPr>
      </p:pic>
      <p:sp>
        <p:nvSpPr>
          <p:cNvPr id="8" name="TextBox 7"/>
          <p:cNvSpPr txBox="1"/>
          <p:nvPr/>
        </p:nvSpPr>
        <p:spPr>
          <a:xfrm>
            <a:off x="4565887" y="858832"/>
            <a:ext cx="4436226" cy="6001644"/>
          </a:xfrm>
          <a:prstGeom prst="rect">
            <a:avLst/>
          </a:prstGeom>
          <a:noFill/>
        </p:spPr>
        <p:txBody>
          <a:bodyPr wrap="square" rtlCol="0">
            <a:spAutoFit/>
          </a:bodyPr>
          <a:lstStyle/>
          <a:p>
            <a:pPr marL="285750" indent="-285750">
              <a:spcAft>
                <a:spcPts val="1200"/>
              </a:spcAft>
              <a:buFont typeface="Arial"/>
              <a:buChar char="•"/>
            </a:pPr>
            <a:r>
              <a:rPr lang="en-US" dirty="0" smtClean="0">
                <a:solidFill>
                  <a:srgbClr val="00FF2A"/>
                </a:solidFill>
              </a:rPr>
              <a:t>Originally planned to last 2.5 years, mission lasted 10 years and the spacecraft was “retired” just this past year.</a:t>
            </a:r>
          </a:p>
          <a:p>
            <a:pPr marL="285750" indent="-285750">
              <a:spcAft>
                <a:spcPts val="1200"/>
              </a:spcAft>
              <a:buFont typeface="Arial"/>
              <a:buChar char="•"/>
            </a:pPr>
            <a:r>
              <a:rPr lang="en-US" dirty="0" smtClean="0">
                <a:solidFill>
                  <a:srgbClr val="00FF2A"/>
                </a:solidFill>
              </a:rPr>
              <a:t>FUV and NUV camera, though FUV failed in June 2009.</a:t>
            </a:r>
          </a:p>
          <a:p>
            <a:pPr marL="285750" indent="-285750">
              <a:spcAft>
                <a:spcPts val="1200"/>
              </a:spcAft>
              <a:buFont typeface="Arial"/>
              <a:buChar char="•"/>
            </a:pPr>
            <a:r>
              <a:rPr lang="en-US" dirty="0" smtClean="0">
                <a:solidFill>
                  <a:srgbClr val="00FF2A"/>
                </a:solidFill>
              </a:rPr>
              <a:t>Wide variety of imaging surveys:  All-Sky, Medium, Deep, Nearby Galaxy…+ guest investigations.</a:t>
            </a:r>
          </a:p>
          <a:p>
            <a:pPr marL="285750" indent="-285750">
              <a:spcAft>
                <a:spcPts val="1200"/>
              </a:spcAft>
              <a:buFont typeface="Arial"/>
              <a:buChar char="•"/>
            </a:pPr>
            <a:r>
              <a:rPr lang="en-US" dirty="0" smtClean="0">
                <a:solidFill>
                  <a:srgbClr val="00FF2A"/>
                </a:solidFill>
              </a:rPr>
              <a:t>Spectroscopic survey (Medium </a:t>
            </a:r>
            <a:r>
              <a:rPr lang="en-US" dirty="0" err="1" smtClean="0">
                <a:solidFill>
                  <a:srgbClr val="00FF2A"/>
                </a:solidFill>
              </a:rPr>
              <a:t>Spect</a:t>
            </a:r>
            <a:r>
              <a:rPr lang="en-US" dirty="0" smtClean="0">
                <a:solidFill>
                  <a:srgbClr val="00FF2A"/>
                </a:solidFill>
              </a:rPr>
              <a:t>. Survey)…+ guest investigations.</a:t>
            </a:r>
          </a:p>
          <a:p>
            <a:pPr marL="285750" indent="-285750">
              <a:spcAft>
                <a:spcPts val="1200"/>
              </a:spcAft>
              <a:buFont typeface="Arial"/>
              <a:buChar char="•"/>
            </a:pPr>
            <a:r>
              <a:rPr lang="en-US" dirty="0" smtClean="0">
                <a:solidFill>
                  <a:srgbClr val="00FF2A"/>
                </a:solidFill>
              </a:rPr>
              <a:t>Legacy surveys targeting special areas / targets after completion of Prime Mission.</a:t>
            </a:r>
          </a:p>
          <a:p>
            <a:pPr marL="285750" indent="-285750">
              <a:spcAft>
                <a:spcPts val="1200"/>
              </a:spcAft>
              <a:buFont typeface="Arial"/>
              <a:buChar char="•"/>
            </a:pPr>
            <a:r>
              <a:rPr lang="en-US" dirty="0" smtClean="0">
                <a:solidFill>
                  <a:srgbClr val="00FF2A"/>
                </a:solidFill>
              </a:rPr>
              <a:t>Data provided as image tiles (circular </a:t>
            </a:r>
            <a:r>
              <a:rPr lang="en-US" dirty="0" err="1" smtClean="0">
                <a:solidFill>
                  <a:srgbClr val="00FF2A"/>
                </a:solidFill>
              </a:rPr>
              <a:t>FoV</a:t>
            </a:r>
            <a:r>
              <a:rPr lang="en-US" dirty="0" smtClean="0">
                <a:solidFill>
                  <a:srgbClr val="00FF2A"/>
                </a:solidFill>
              </a:rPr>
              <a:t>) at a “visit” level, as well as “</a:t>
            </a:r>
            <a:r>
              <a:rPr lang="en-US" dirty="0" err="1" smtClean="0">
                <a:solidFill>
                  <a:srgbClr val="00FF2A"/>
                </a:solidFill>
              </a:rPr>
              <a:t>coadd</a:t>
            </a:r>
            <a:r>
              <a:rPr lang="en-US" dirty="0" smtClean="0">
                <a:solidFill>
                  <a:srgbClr val="00FF2A"/>
                </a:solidFill>
              </a:rPr>
              <a:t>” consisting of multiple visits at the same pointing.</a:t>
            </a:r>
          </a:p>
          <a:p>
            <a:pPr marL="285750" indent="-285750">
              <a:spcAft>
                <a:spcPts val="1200"/>
              </a:spcAft>
              <a:buFont typeface="Arial"/>
              <a:buChar char="•"/>
            </a:pPr>
            <a:r>
              <a:rPr lang="en-US" dirty="0" smtClean="0">
                <a:solidFill>
                  <a:srgbClr val="00FF2A"/>
                </a:solidFill>
              </a:rPr>
              <a:t>Associated catalog of FUV and NUV sources, but with duplicates.</a:t>
            </a:r>
          </a:p>
        </p:txBody>
      </p:sp>
      <p:pic>
        <p:nvPicPr>
          <p:cNvPr id="5" name="Picture 4" descr="DIS_MIS_AIS_skyb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 y="2981960"/>
            <a:ext cx="3743960" cy="3784744"/>
          </a:xfrm>
          <a:prstGeom prst="rect">
            <a:avLst/>
          </a:prstGeom>
        </p:spPr>
      </p:pic>
    </p:spTree>
    <p:extLst>
      <p:ext uri="{BB962C8B-B14F-4D97-AF65-F5344CB8AC3E}">
        <p14:creationId xmlns:p14="http://schemas.microsoft.com/office/powerpoint/2010/main" val="5353202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3533" y="-123618"/>
            <a:ext cx="8788580" cy="707886"/>
          </a:xfrm>
          <a:prstGeom prst="rect">
            <a:avLst/>
          </a:prstGeom>
          <a:noFill/>
        </p:spPr>
        <p:txBody>
          <a:bodyPr wrap="square" rtlCol="0">
            <a:spAutoFit/>
          </a:bodyPr>
          <a:lstStyle/>
          <a:p>
            <a:pPr algn="ctr"/>
            <a:r>
              <a:rPr lang="en-US" sz="4000" dirty="0" smtClean="0">
                <a:solidFill>
                  <a:srgbClr val="FFFF00"/>
                </a:solidFill>
              </a:rPr>
              <a:t>Discovery Portal</a:t>
            </a:r>
          </a:p>
        </p:txBody>
      </p:sp>
      <p:pic>
        <p:nvPicPr>
          <p:cNvPr id="2" name="Picture 1" descr="GALEXPortal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33" y="688340"/>
            <a:ext cx="8625840" cy="5612615"/>
          </a:xfrm>
          <a:prstGeom prst="rect">
            <a:avLst/>
          </a:prstGeom>
        </p:spPr>
      </p:pic>
      <p:sp>
        <p:nvSpPr>
          <p:cNvPr id="3" name="TextBox 2"/>
          <p:cNvSpPr txBox="1"/>
          <p:nvPr/>
        </p:nvSpPr>
        <p:spPr>
          <a:xfrm>
            <a:off x="467360" y="4124960"/>
            <a:ext cx="2722880" cy="1200329"/>
          </a:xfrm>
          <a:prstGeom prst="rect">
            <a:avLst/>
          </a:prstGeom>
          <a:solidFill>
            <a:schemeClr val="bg2"/>
          </a:solidFill>
          <a:ln w="25400">
            <a:solidFill>
              <a:srgbClr val="FF0000"/>
            </a:solidFill>
          </a:ln>
        </p:spPr>
        <p:txBody>
          <a:bodyPr wrap="square" rtlCol="0">
            <a:spAutoFit/>
          </a:bodyPr>
          <a:lstStyle/>
          <a:p>
            <a:r>
              <a:rPr lang="en-US" dirty="0" smtClean="0">
                <a:solidFill>
                  <a:srgbClr val="FF0000"/>
                </a:solidFill>
              </a:rPr>
              <a:t>Many GALEX GI and Legacy Programs were conducted in parallel, or subsequent to, large HST programs.</a:t>
            </a:r>
            <a:endParaRPr lang="en-US" dirty="0">
              <a:solidFill>
                <a:srgbClr val="FF0000"/>
              </a:solidFill>
            </a:endParaRPr>
          </a:p>
        </p:txBody>
      </p:sp>
      <p:cxnSp>
        <p:nvCxnSpPr>
          <p:cNvPr id="5" name="Straight Arrow Connector 4"/>
          <p:cNvCxnSpPr>
            <a:stCxn id="3" idx="0"/>
          </p:cNvCxnSpPr>
          <p:nvPr/>
        </p:nvCxnSpPr>
        <p:spPr>
          <a:xfrm flipV="1">
            <a:off x="1828800" y="1625600"/>
            <a:ext cx="1483360" cy="24993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75446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564" y="-123618"/>
            <a:ext cx="9111435" cy="707886"/>
          </a:xfrm>
          <a:prstGeom prst="rect">
            <a:avLst/>
          </a:prstGeom>
          <a:noFill/>
        </p:spPr>
        <p:txBody>
          <a:bodyPr wrap="square" rtlCol="0">
            <a:spAutoFit/>
          </a:bodyPr>
          <a:lstStyle/>
          <a:p>
            <a:pPr algn="ctr"/>
            <a:r>
              <a:rPr lang="en-US" sz="4000" dirty="0" smtClean="0">
                <a:solidFill>
                  <a:srgbClr val="FFFF00"/>
                </a:solidFill>
              </a:rPr>
              <a:t>Incoming Data – GCAT + Bianchi Catalogs</a:t>
            </a:r>
          </a:p>
        </p:txBody>
      </p:sp>
      <p:sp>
        <p:nvSpPr>
          <p:cNvPr id="38" name="TextBox 37"/>
          <p:cNvSpPr txBox="1"/>
          <p:nvPr/>
        </p:nvSpPr>
        <p:spPr>
          <a:xfrm>
            <a:off x="32565" y="584268"/>
            <a:ext cx="4711080" cy="1477328"/>
          </a:xfrm>
          <a:prstGeom prst="rect">
            <a:avLst/>
          </a:prstGeom>
          <a:noFill/>
          <a:ln>
            <a:solidFill>
              <a:schemeClr val="tx1"/>
            </a:solidFill>
          </a:ln>
        </p:spPr>
        <p:txBody>
          <a:bodyPr wrap="square" rtlCol="0">
            <a:spAutoFit/>
          </a:bodyPr>
          <a:lstStyle/>
          <a:p>
            <a:r>
              <a:rPr lang="en-US" dirty="0" smtClean="0">
                <a:solidFill>
                  <a:srgbClr val="00FF2A"/>
                </a:solidFill>
              </a:rPr>
              <a:t>GCAT (Seibert et al.)</a:t>
            </a:r>
          </a:p>
          <a:p>
            <a:pPr marL="742950" lvl="1" indent="-285750">
              <a:buFont typeface="Arial"/>
              <a:buChar char="•"/>
            </a:pPr>
            <a:r>
              <a:rPr lang="en-US" dirty="0" smtClean="0">
                <a:solidFill>
                  <a:srgbClr val="00FF2A"/>
                </a:solidFill>
              </a:rPr>
              <a:t>AIS and MIS version through GR6</a:t>
            </a:r>
          </a:p>
          <a:p>
            <a:pPr marL="742950" lvl="1" indent="-285750">
              <a:buFont typeface="Arial"/>
              <a:buChar char="•"/>
            </a:pPr>
            <a:r>
              <a:rPr lang="en-US" dirty="0" err="1" smtClean="0">
                <a:solidFill>
                  <a:srgbClr val="00FF2A"/>
                </a:solidFill>
              </a:rPr>
              <a:t>Kepler</a:t>
            </a:r>
            <a:r>
              <a:rPr lang="en-US" dirty="0" smtClean="0">
                <a:solidFill>
                  <a:srgbClr val="00FF2A"/>
                </a:solidFill>
              </a:rPr>
              <a:t>-field-only version including GR7</a:t>
            </a:r>
          </a:p>
          <a:p>
            <a:pPr marL="742950" lvl="1" indent="-285750">
              <a:buFont typeface="Arial"/>
              <a:buChar char="•"/>
            </a:pPr>
            <a:r>
              <a:rPr lang="en-US" dirty="0" smtClean="0">
                <a:solidFill>
                  <a:srgbClr val="00FF2A"/>
                </a:solidFill>
              </a:rPr>
              <a:t>NUV-defined, FUV measured using NUV positions and apertures</a:t>
            </a:r>
          </a:p>
        </p:txBody>
      </p:sp>
      <p:pic>
        <p:nvPicPr>
          <p:cNvPr id="3" name="Picture 2" descr="GCAT_Fig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44" y="2256791"/>
            <a:ext cx="4622801" cy="774700"/>
          </a:xfrm>
          <a:prstGeom prst="rect">
            <a:avLst/>
          </a:prstGeom>
        </p:spPr>
      </p:pic>
      <p:sp>
        <p:nvSpPr>
          <p:cNvPr id="40" name="TextBox 39"/>
          <p:cNvSpPr txBox="1"/>
          <p:nvPr/>
        </p:nvSpPr>
        <p:spPr>
          <a:xfrm>
            <a:off x="4591245" y="584268"/>
            <a:ext cx="4711080" cy="1477328"/>
          </a:xfrm>
          <a:prstGeom prst="rect">
            <a:avLst/>
          </a:prstGeom>
          <a:noFill/>
          <a:ln>
            <a:solidFill>
              <a:schemeClr val="tx1"/>
            </a:solidFill>
          </a:ln>
        </p:spPr>
        <p:txBody>
          <a:bodyPr wrap="square" rtlCol="0">
            <a:spAutoFit/>
          </a:bodyPr>
          <a:lstStyle/>
          <a:p>
            <a:r>
              <a:rPr lang="en-US" dirty="0" smtClean="0">
                <a:solidFill>
                  <a:srgbClr val="00FF2A"/>
                </a:solidFill>
              </a:rPr>
              <a:t>Bianchi et al. Catalog</a:t>
            </a:r>
          </a:p>
          <a:p>
            <a:pPr marL="742950" lvl="1" indent="-285750">
              <a:buFont typeface="Arial"/>
              <a:buChar char="•"/>
            </a:pPr>
            <a:r>
              <a:rPr lang="en-US" dirty="0" smtClean="0">
                <a:solidFill>
                  <a:srgbClr val="00FF2A"/>
                </a:solidFill>
              </a:rPr>
              <a:t>Includes all AIS and MIS tiles through GR7 (end of 2012)</a:t>
            </a:r>
          </a:p>
          <a:p>
            <a:pPr marL="742950" lvl="1" indent="-285750">
              <a:buFont typeface="Arial"/>
              <a:buChar char="•"/>
            </a:pPr>
            <a:r>
              <a:rPr lang="en-US" dirty="0" smtClean="0">
                <a:solidFill>
                  <a:srgbClr val="00FF2A"/>
                </a:solidFill>
              </a:rPr>
              <a:t>Sources cross-matched with SDSS DR9, GSC-II, </a:t>
            </a:r>
            <a:r>
              <a:rPr lang="en-US" dirty="0" err="1" smtClean="0">
                <a:solidFill>
                  <a:srgbClr val="00FF2A"/>
                </a:solidFill>
              </a:rPr>
              <a:t>PanSTARRS</a:t>
            </a:r>
            <a:r>
              <a:rPr lang="en-US" dirty="0" smtClean="0">
                <a:solidFill>
                  <a:srgbClr val="00FF2A"/>
                </a:solidFill>
              </a:rPr>
              <a:t>, 2MASS</a:t>
            </a:r>
          </a:p>
        </p:txBody>
      </p:sp>
      <p:pic>
        <p:nvPicPr>
          <p:cNvPr id="5" name="Picture 4" descr="GCAT_Fig02.jpg"/>
          <p:cNvPicPr>
            <a:picLocks noChangeAspect="1"/>
          </p:cNvPicPr>
          <p:nvPr/>
        </p:nvPicPr>
        <p:blipFill rotWithShape="1">
          <a:blip r:embed="rId3">
            <a:extLst>
              <a:ext uri="{28A0092B-C50C-407E-A947-70E740481C1C}">
                <a14:useLocalDpi xmlns:a14="http://schemas.microsoft.com/office/drawing/2010/main" val="0"/>
              </a:ext>
            </a:extLst>
          </a:blip>
          <a:srcRect l="30000" t="13504" r="28666" b="12820"/>
          <a:stretch/>
        </p:blipFill>
        <p:spPr>
          <a:xfrm>
            <a:off x="63045" y="3352800"/>
            <a:ext cx="2797371" cy="3241040"/>
          </a:xfrm>
          <a:prstGeom prst="rect">
            <a:avLst/>
          </a:prstGeom>
        </p:spPr>
      </p:pic>
      <p:pic>
        <p:nvPicPr>
          <p:cNvPr id="6" name="Picture 5" descr="GCAT_Fig03.png"/>
          <p:cNvPicPr>
            <a:picLocks noChangeAspect="1"/>
          </p:cNvPicPr>
          <p:nvPr/>
        </p:nvPicPr>
        <p:blipFill rotWithShape="1">
          <a:blip r:embed="rId4">
            <a:extLst>
              <a:ext uri="{28A0092B-C50C-407E-A947-70E740481C1C}">
                <a14:useLocalDpi xmlns:a14="http://schemas.microsoft.com/office/drawing/2010/main" val="0"/>
              </a:ext>
            </a:extLst>
          </a:blip>
          <a:srcRect l="30237" t="20739" r="31012" b="20890"/>
          <a:stretch/>
        </p:blipFill>
        <p:spPr>
          <a:xfrm>
            <a:off x="2962016" y="3352800"/>
            <a:ext cx="2647684" cy="3239714"/>
          </a:xfrm>
          <a:prstGeom prst="rect">
            <a:avLst/>
          </a:prstGeom>
        </p:spPr>
      </p:pic>
      <p:pic>
        <p:nvPicPr>
          <p:cNvPr id="7" name="Picture 6"/>
          <p:cNvPicPr>
            <a:picLocks noChangeAspect="1"/>
          </p:cNvPicPr>
          <p:nvPr/>
        </p:nvPicPr>
        <p:blipFill>
          <a:blip r:embed="rId5"/>
          <a:stretch>
            <a:fillRect/>
          </a:stretch>
        </p:blipFill>
        <p:spPr>
          <a:xfrm>
            <a:off x="5702013" y="2073911"/>
            <a:ext cx="2873028" cy="4647345"/>
          </a:xfrm>
          <a:prstGeom prst="rect">
            <a:avLst/>
          </a:prstGeom>
        </p:spPr>
      </p:pic>
    </p:spTree>
    <p:extLst>
      <p:ext uri="{BB962C8B-B14F-4D97-AF65-F5344CB8AC3E}">
        <p14:creationId xmlns:p14="http://schemas.microsoft.com/office/powerpoint/2010/main" val="27000491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3533" y="-123618"/>
            <a:ext cx="8788580" cy="707886"/>
          </a:xfrm>
          <a:prstGeom prst="rect">
            <a:avLst/>
          </a:prstGeom>
          <a:noFill/>
        </p:spPr>
        <p:txBody>
          <a:bodyPr wrap="square" rtlCol="0">
            <a:spAutoFit/>
          </a:bodyPr>
          <a:lstStyle/>
          <a:p>
            <a:pPr algn="ctr"/>
            <a:r>
              <a:rPr lang="en-US" sz="4000" dirty="0" smtClean="0">
                <a:solidFill>
                  <a:srgbClr val="FFFF00"/>
                </a:solidFill>
              </a:rPr>
              <a:t>Incoming Data - </a:t>
            </a:r>
            <a:r>
              <a:rPr lang="en-US" sz="4000" dirty="0" err="1" smtClean="0">
                <a:solidFill>
                  <a:srgbClr val="FFFF00"/>
                </a:solidFill>
              </a:rPr>
              <a:t>gPhoton</a:t>
            </a:r>
            <a:endParaRPr lang="en-US" sz="4000" dirty="0" smtClean="0">
              <a:solidFill>
                <a:srgbClr val="FFFF00"/>
              </a:solidFill>
            </a:endParaRPr>
          </a:p>
        </p:txBody>
      </p:sp>
      <p:sp>
        <p:nvSpPr>
          <p:cNvPr id="33" name="TextBox 32"/>
          <p:cNvSpPr txBox="1"/>
          <p:nvPr/>
        </p:nvSpPr>
        <p:spPr>
          <a:xfrm>
            <a:off x="0" y="606836"/>
            <a:ext cx="4711080" cy="5632312"/>
          </a:xfrm>
          <a:prstGeom prst="rect">
            <a:avLst/>
          </a:prstGeom>
          <a:noFill/>
          <a:ln>
            <a:solidFill>
              <a:schemeClr val="tx1"/>
            </a:solidFill>
          </a:ln>
        </p:spPr>
        <p:txBody>
          <a:bodyPr wrap="square" rtlCol="0">
            <a:spAutoFit/>
          </a:bodyPr>
          <a:lstStyle/>
          <a:p>
            <a:pPr algn="ctr"/>
            <a:r>
              <a:rPr lang="en-US" dirty="0" err="1" smtClean="0">
                <a:solidFill>
                  <a:srgbClr val="00FF2A"/>
                </a:solidFill>
              </a:rPr>
              <a:t>gPhoton</a:t>
            </a:r>
            <a:endParaRPr lang="en-US" dirty="0" smtClean="0">
              <a:solidFill>
                <a:srgbClr val="00FF2A"/>
              </a:solidFill>
            </a:endParaRPr>
          </a:p>
          <a:p>
            <a:endParaRPr lang="en-US" sz="1200" dirty="0" smtClean="0">
              <a:solidFill>
                <a:srgbClr val="00FF2A"/>
              </a:solidFill>
            </a:endParaRPr>
          </a:p>
          <a:p>
            <a:pPr marL="285750" indent="-285750">
              <a:spcAft>
                <a:spcPts val="1200"/>
              </a:spcAft>
              <a:buFont typeface="Arial"/>
              <a:buChar char="•"/>
            </a:pPr>
            <a:r>
              <a:rPr lang="en-US" dirty="0" smtClean="0">
                <a:solidFill>
                  <a:srgbClr val="00FF2A"/>
                </a:solidFill>
              </a:rPr>
              <a:t>Time-tagged database of every photon observed with GALEX</a:t>
            </a:r>
            <a:r>
              <a:rPr lang="en-US" dirty="0">
                <a:solidFill>
                  <a:srgbClr val="00FF2A"/>
                </a:solidFill>
              </a:rPr>
              <a:t> </a:t>
            </a:r>
            <a:r>
              <a:rPr lang="en-US" dirty="0" smtClean="0">
                <a:solidFill>
                  <a:srgbClr val="00FF2A"/>
                </a:solidFill>
              </a:rPr>
              <a:t>(~1.5 trillion photons).</a:t>
            </a:r>
          </a:p>
          <a:p>
            <a:pPr marL="285750" indent="-285750">
              <a:spcAft>
                <a:spcPts val="1200"/>
              </a:spcAft>
              <a:buFont typeface="Arial"/>
              <a:buChar char="•"/>
            </a:pPr>
            <a:r>
              <a:rPr lang="en-US" dirty="0" smtClean="0">
                <a:solidFill>
                  <a:srgbClr val="00FF2A"/>
                </a:solidFill>
              </a:rPr>
              <a:t>Python-based package + web interface.</a:t>
            </a:r>
          </a:p>
          <a:p>
            <a:pPr marL="285750" indent="-285750">
              <a:spcAft>
                <a:spcPts val="1200"/>
              </a:spcAft>
              <a:buFont typeface="Arial"/>
              <a:buChar char="•"/>
            </a:pPr>
            <a:r>
              <a:rPr lang="en-US" dirty="0" smtClean="0">
                <a:solidFill>
                  <a:srgbClr val="00FF2A"/>
                </a:solidFill>
              </a:rPr>
              <a:t>Users can create </a:t>
            </a:r>
            <a:r>
              <a:rPr lang="en-US" dirty="0" err="1" smtClean="0">
                <a:solidFill>
                  <a:srgbClr val="00FF2A"/>
                </a:solidFill>
              </a:rPr>
              <a:t>lightcurves</a:t>
            </a:r>
            <a:r>
              <a:rPr lang="en-US" dirty="0" smtClean="0">
                <a:solidFill>
                  <a:srgbClr val="00FF2A"/>
                </a:solidFill>
              </a:rPr>
              <a:t>, movies, stacked intensity maps, using any set of photons.</a:t>
            </a:r>
          </a:p>
          <a:p>
            <a:pPr marL="285750" indent="-285750">
              <a:spcAft>
                <a:spcPts val="1200"/>
              </a:spcAft>
              <a:buFont typeface="Arial"/>
              <a:buChar char="•"/>
            </a:pPr>
            <a:r>
              <a:rPr lang="en-US" dirty="0" smtClean="0">
                <a:solidFill>
                  <a:srgbClr val="00FF2A"/>
                </a:solidFill>
              </a:rPr>
              <a:t>User-defined coordinates, apertures, time resolution.</a:t>
            </a:r>
          </a:p>
          <a:p>
            <a:pPr marL="285750" indent="-285750">
              <a:spcAft>
                <a:spcPts val="1200"/>
              </a:spcAft>
              <a:buFont typeface="Arial"/>
              <a:buChar char="•"/>
            </a:pPr>
            <a:r>
              <a:rPr lang="en-US" dirty="0" smtClean="0">
                <a:solidFill>
                  <a:srgbClr val="00FF2A"/>
                </a:solidFill>
              </a:rPr>
              <a:t>New science areas:  transients, high-time-resolution variability, concurrence with other missions.</a:t>
            </a:r>
          </a:p>
          <a:p>
            <a:pPr marL="285750" indent="-285750">
              <a:spcAft>
                <a:spcPts val="1200"/>
              </a:spcAft>
              <a:buFont typeface="Arial"/>
              <a:buChar char="•"/>
            </a:pPr>
            <a:r>
              <a:rPr lang="en-US" dirty="0" smtClean="0">
                <a:solidFill>
                  <a:srgbClr val="00FF2A"/>
                </a:solidFill>
              </a:rPr>
              <a:t>Can do science in two modes:  Look at </a:t>
            </a:r>
            <a:r>
              <a:rPr lang="en-US" dirty="0" err="1" smtClean="0">
                <a:solidFill>
                  <a:srgbClr val="00FF2A"/>
                </a:solidFill>
              </a:rPr>
              <a:t>gPhoton</a:t>
            </a:r>
            <a:r>
              <a:rPr lang="en-US" dirty="0" smtClean="0">
                <a:solidFill>
                  <a:srgbClr val="00FF2A"/>
                </a:solidFill>
              </a:rPr>
              <a:t> data from lists of known objects, or animate a patch of sky and see what’s there!</a:t>
            </a:r>
          </a:p>
          <a:p>
            <a:pPr marL="285750" indent="-285750">
              <a:spcAft>
                <a:spcPts val="1200"/>
              </a:spcAft>
              <a:buFont typeface="Arial"/>
              <a:buChar char="•"/>
            </a:pPr>
            <a:r>
              <a:rPr lang="en-US" dirty="0" smtClean="0">
                <a:solidFill>
                  <a:srgbClr val="00FF2A"/>
                </a:solidFill>
              </a:rPr>
              <a:t>Beta testing is available now!  Contact Chase Million at </a:t>
            </a:r>
            <a:r>
              <a:rPr lang="en-US" dirty="0" err="1" smtClean="0">
                <a:solidFill>
                  <a:srgbClr val="00FF2A"/>
                </a:solidFill>
              </a:rPr>
              <a:t>chase.million@gmail.com</a:t>
            </a:r>
            <a:endParaRPr lang="en-US" dirty="0" smtClean="0">
              <a:solidFill>
                <a:srgbClr val="00FF2A"/>
              </a:solidFill>
            </a:endParaRPr>
          </a:p>
        </p:txBody>
      </p:sp>
      <p:pic>
        <p:nvPicPr>
          <p:cNvPr id="34" name="mflare_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10522" y="3622440"/>
            <a:ext cx="4210487" cy="2946148"/>
          </a:xfrm>
          <a:prstGeom prst="rect">
            <a:avLst/>
          </a:prstGeom>
        </p:spPr>
      </p:pic>
      <p:pic>
        <p:nvPicPr>
          <p:cNvPr id="39" name="Picture 38"/>
          <p:cNvPicPr>
            <a:picLocks noChangeAspect="1"/>
          </p:cNvPicPr>
          <p:nvPr/>
        </p:nvPicPr>
        <p:blipFill>
          <a:blip r:embed="rId5"/>
          <a:stretch>
            <a:fillRect/>
          </a:stretch>
        </p:blipFill>
        <p:spPr>
          <a:xfrm>
            <a:off x="4810522" y="553346"/>
            <a:ext cx="4194609" cy="2996149"/>
          </a:xfrm>
          <a:prstGeom prst="rect">
            <a:avLst/>
          </a:prstGeom>
        </p:spPr>
      </p:pic>
    </p:spTree>
    <p:extLst>
      <p:ext uri="{BB962C8B-B14F-4D97-AF65-F5344CB8AC3E}">
        <p14:creationId xmlns:p14="http://schemas.microsoft.com/office/powerpoint/2010/main" val="2670902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83"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4"/>
                                        </p:tgtEl>
                                      </p:cBhvr>
                                    </p:cmd>
                                  </p:childTnLst>
                                </p:cTn>
                              </p:par>
                            </p:childTnLst>
                          </p:cTn>
                        </p:par>
                      </p:childTnLst>
                    </p:cTn>
                  </p:par>
                </p:childTnLst>
              </p:cTn>
              <p:nextCondLst>
                <p:cond evt="onClick" delay="0">
                  <p:tgtEl>
                    <p:spTgt spid="34"/>
                  </p:tgtEl>
                </p:cond>
              </p:nextCondLst>
            </p:seq>
            <p:video>
              <p:cMediaNode vol="80000">
                <p:cTn id="12" repeatCount="indefinite" fill="hold" display="0">
                  <p:stCondLst>
                    <p:cond delay="indefinite"/>
                  </p:stCondLst>
                </p:cTn>
                <p:tgtEl>
                  <p:spTgt spid="3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3618"/>
            <a:ext cx="9143999" cy="707886"/>
          </a:xfrm>
          <a:prstGeom prst="rect">
            <a:avLst/>
          </a:prstGeom>
          <a:noFill/>
        </p:spPr>
        <p:txBody>
          <a:bodyPr wrap="square" rtlCol="0">
            <a:spAutoFit/>
          </a:bodyPr>
          <a:lstStyle/>
          <a:p>
            <a:pPr algn="ctr"/>
            <a:r>
              <a:rPr lang="en-US" sz="4000" dirty="0" smtClean="0">
                <a:solidFill>
                  <a:srgbClr val="FFFF00"/>
                </a:solidFill>
              </a:rPr>
              <a:t>Progress on Past MUG Comments</a:t>
            </a:r>
          </a:p>
        </p:txBody>
      </p:sp>
      <p:sp>
        <p:nvSpPr>
          <p:cNvPr id="2" name="TextBox 1"/>
          <p:cNvSpPr txBox="1"/>
          <p:nvPr/>
        </p:nvSpPr>
        <p:spPr>
          <a:xfrm>
            <a:off x="173180" y="704272"/>
            <a:ext cx="8763001" cy="923330"/>
          </a:xfrm>
          <a:prstGeom prst="rect">
            <a:avLst/>
          </a:prstGeom>
          <a:noFill/>
        </p:spPr>
        <p:txBody>
          <a:bodyPr wrap="square" rtlCol="0">
            <a:spAutoFit/>
          </a:bodyPr>
          <a:lstStyle/>
          <a:p>
            <a:pPr>
              <a:spcAft>
                <a:spcPts val="1800"/>
              </a:spcAft>
            </a:pPr>
            <a:r>
              <a:rPr lang="en-US" i="1" dirty="0" smtClean="0">
                <a:solidFill>
                  <a:srgbClr val="FFFF00"/>
                </a:solidFill>
              </a:rPr>
              <a:t>“</a:t>
            </a:r>
            <a:r>
              <a:rPr lang="en-US" dirty="0">
                <a:solidFill>
                  <a:srgbClr val="FFFF00"/>
                </a:solidFill>
              </a:rPr>
              <a:t>The highest priority MUG request:  </a:t>
            </a:r>
            <a:r>
              <a:rPr lang="en-US" i="1" dirty="0">
                <a:solidFill>
                  <a:srgbClr val="FFFF00"/>
                </a:solidFill>
              </a:rPr>
              <a:t>Availability of GALEX data and quality assurance needs to be ascertained for the post-NASA period. This action may require interceding by the Program Scientist and Program Executive at NASA HQ</a:t>
            </a:r>
            <a:r>
              <a:rPr lang="en-US" dirty="0">
                <a:solidFill>
                  <a:srgbClr val="FFFF00"/>
                </a:solidFill>
              </a:rPr>
              <a:t> </a:t>
            </a:r>
            <a:r>
              <a:rPr lang="en-US" i="1" dirty="0" smtClean="0">
                <a:solidFill>
                  <a:srgbClr val="FFFF00"/>
                </a:solidFill>
              </a:rPr>
              <a:t>.”</a:t>
            </a:r>
          </a:p>
        </p:txBody>
      </p:sp>
      <p:sp>
        <p:nvSpPr>
          <p:cNvPr id="4" name="TextBox 3"/>
          <p:cNvSpPr txBox="1"/>
          <p:nvPr/>
        </p:nvSpPr>
        <p:spPr>
          <a:xfrm>
            <a:off x="173180" y="1904601"/>
            <a:ext cx="8763001" cy="3831819"/>
          </a:xfrm>
          <a:prstGeom prst="rect">
            <a:avLst/>
          </a:prstGeom>
          <a:noFill/>
        </p:spPr>
        <p:txBody>
          <a:bodyPr wrap="square" rtlCol="0">
            <a:spAutoFit/>
          </a:bodyPr>
          <a:lstStyle/>
          <a:p>
            <a:pPr marL="285750" indent="-285750">
              <a:spcAft>
                <a:spcPts val="1800"/>
              </a:spcAft>
              <a:buFont typeface="Arial"/>
              <a:buChar char="•"/>
            </a:pPr>
            <a:r>
              <a:rPr lang="en-US" dirty="0" smtClean="0">
                <a:solidFill>
                  <a:srgbClr val="00FF2A"/>
                </a:solidFill>
              </a:rPr>
              <a:t>All “normal” data up to and including the </a:t>
            </a:r>
            <a:r>
              <a:rPr lang="en-US" dirty="0" err="1" smtClean="0">
                <a:solidFill>
                  <a:srgbClr val="00FF2A"/>
                </a:solidFill>
              </a:rPr>
              <a:t>CalTech</a:t>
            </a:r>
            <a:r>
              <a:rPr lang="en-US" dirty="0" smtClean="0">
                <a:solidFill>
                  <a:srgbClr val="00FF2A"/>
                </a:solidFill>
              </a:rPr>
              <a:t> era have been released to the public as GR7.</a:t>
            </a:r>
          </a:p>
          <a:p>
            <a:pPr marL="285750" indent="-285750">
              <a:spcAft>
                <a:spcPts val="1800"/>
              </a:spcAft>
              <a:buFont typeface="Arial"/>
              <a:buChar char="•"/>
            </a:pPr>
            <a:r>
              <a:rPr lang="en-US" dirty="0" smtClean="0">
                <a:solidFill>
                  <a:srgbClr val="00FF2A"/>
                </a:solidFill>
              </a:rPr>
              <a:t>All of the new “scan-mode” data have been delivered to MAST, but the GALEX team was never able to adjust their pipeline to fully process those data at a level they are comfortable with.  There are no plans for them to work on this further in the future.</a:t>
            </a:r>
          </a:p>
          <a:p>
            <a:pPr marL="285750" indent="-285750">
              <a:spcAft>
                <a:spcPts val="1800"/>
              </a:spcAft>
              <a:buFont typeface="Arial"/>
              <a:buChar char="•"/>
            </a:pPr>
            <a:r>
              <a:rPr lang="en-US" dirty="0" smtClean="0">
                <a:solidFill>
                  <a:srgbClr val="00FF2A"/>
                </a:solidFill>
              </a:rPr>
              <a:t>For the scan-mode data, therefore, we effectively have a “raw” version of the data.  We want to release these to the public, but need to think about where and how best to serve it out.</a:t>
            </a:r>
          </a:p>
          <a:p>
            <a:pPr marL="285750" indent="-285750">
              <a:spcAft>
                <a:spcPts val="1800"/>
              </a:spcAft>
              <a:buFont typeface="Arial"/>
              <a:buChar char="•"/>
            </a:pPr>
            <a:r>
              <a:rPr lang="en-US" dirty="0" smtClean="0">
                <a:solidFill>
                  <a:srgbClr val="00FF2A"/>
                </a:solidFill>
              </a:rPr>
              <a:t>There is also some proprietary data from the </a:t>
            </a:r>
            <a:r>
              <a:rPr lang="en-US" dirty="0" err="1" smtClean="0">
                <a:solidFill>
                  <a:srgbClr val="00FF2A"/>
                </a:solidFill>
              </a:rPr>
              <a:t>CalTech</a:t>
            </a:r>
            <a:r>
              <a:rPr lang="en-US" dirty="0" smtClean="0">
                <a:solidFill>
                  <a:srgbClr val="00FF2A"/>
                </a:solidFill>
              </a:rPr>
              <a:t> observing season that can not be released until that proprietary data lapses.  We have the data, but do not yet have exact dates on when each program’s data can be made public.</a:t>
            </a:r>
            <a:endParaRPr lang="en-US" dirty="0">
              <a:solidFill>
                <a:srgbClr val="00FF2A"/>
              </a:solidFill>
            </a:endParaRPr>
          </a:p>
        </p:txBody>
      </p:sp>
    </p:spTree>
    <p:extLst>
      <p:ext uri="{BB962C8B-B14F-4D97-AF65-F5344CB8AC3E}">
        <p14:creationId xmlns:p14="http://schemas.microsoft.com/office/powerpoint/2010/main" val="9282538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3618"/>
            <a:ext cx="9143999" cy="707886"/>
          </a:xfrm>
          <a:prstGeom prst="rect">
            <a:avLst/>
          </a:prstGeom>
          <a:noFill/>
        </p:spPr>
        <p:txBody>
          <a:bodyPr wrap="square" rtlCol="0">
            <a:spAutoFit/>
          </a:bodyPr>
          <a:lstStyle/>
          <a:p>
            <a:pPr algn="ctr"/>
            <a:r>
              <a:rPr lang="en-US" sz="4000" dirty="0" smtClean="0">
                <a:solidFill>
                  <a:srgbClr val="FFFF00"/>
                </a:solidFill>
              </a:rPr>
              <a:t>The Future</a:t>
            </a:r>
          </a:p>
        </p:txBody>
      </p:sp>
      <p:sp>
        <p:nvSpPr>
          <p:cNvPr id="2" name="TextBox 1"/>
          <p:cNvSpPr txBox="1"/>
          <p:nvPr/>
        </p:nvSpPr>
        <p:spPr>
          <a:xfrm>
            <a:off x="173180" y="704272"/>
            <a:ext cx="8763001" cy="3831819"/>
          </a:xfrm>
          <a:prstGeom prst="rect">
            <a:avLst/>
          </a:prstGeom>
          <a:noFill/>
        </p:spPr>
        <p:txBody>
          <a:bodyPr wrap="square" rtlCol="0">
            <a:spAutoFit/>
          </a:bodyPr>
          <a:lstStyle/>
          <a:p>
            <a:pPr marL="285750" indent="-285750">
              <a:spcAft>
                <a:spcPts val="1800"/>
              </a:spcAft>
              <a:buFont typeface="Arial"/>
              <a:buChar char="•"/>
            </a:pPr>
            <a:r>
              <a:rPr lang="en-US" dirty="0" smtClean="0">
                <a:solidFill>
                  <a:srgbClr val="00FF2A"/>
                </a:solidFill>
              </a:rPr>
              <a:t>Integration with the Portal, especially, how do we maintain the legacy of </a:t>
            </a:r>
            <a:r>
              <a:rPr lang="en-US" dirty="0" err="1" smtClean="0">
                <a:solidFill>
                  <a:srgbClr val="00FF2A"/>
                </a:solidFill>
              </a:rPr>
              <a:t>GalexView</a:t>
            </a:r>
            <a:r>
              <a:rPr lang="en-US" dirty="0" smtClean="0">
                <a:solidFill>
                  <a:srgbClr val="00FF2A"/>
                </a:solidFill>
              </a:rPr>
              <a:t>?  GALEX users have been using same access points for years, need to ensure transition is as enticing and smooth as possible.</a:t>
            </a:r>
          </a:p>
          <a:p>
            <a:pPr marL="285750" indent="-285750">
              <a:spcAft>
                <a:spcPts val="1800"/>
              </a:spcAft>
              <a:buFont typeface="Arial"/>
              <a:buChar char="•"/>
            </a:pPr>
            <a:r>
              <a:rPr lang="en-US" dirty="0" err="1" smtClean="0">
                <a:solidFill>
                  <a:srgbClr val="00FF2A"/>
                </a:solidFill>
              </a:rPr>
              <a:t>gPhoton</a:t>
            </a:r>
            <a:r>
              <a:rPr lang="en-US" dirty="0" smtClean="0">
                <a:solidFill>
                  <a:srgbClr val="00FF2A"/>
                </a:solidFill>
              </a:rPr>
              <a:t>:  How to make it a tool that people will want to use?  Arguably the GALEX spacecraft’s lasting legacy researchers can use for years to come.</a:t>
            </a:r>
          </a:p>
          <a:p>
            <a:pPr marL="285750" indent="-285750">
              <a:spcAft>
                <a:spcPts val="1800"/>
              </a:spcAft>
              <a:buFont typeface="Arial"/>
              <a:buChar char="•"/>
            </a:pPr>
            <a:r>
              <a:rPr lang="en-US" dirty="0" smtClean="0">
                <a:solidFill>
                  <a:srgbClr val="00FF2A"/>
                </a:solidFill>
              </a:rPr>
              <a:t>Besides HST, there are no new UV missions on the horizon (GALEX is the last and greatest).  How can we make sure the archive can support the UV community while also helping them plan for the next big thing?</a:t>
            </a:r>
          </a:p>
          <a:p>
            <a:pPr marL="285750" indent="-285750">
              <a:spcAft>
                <a:spcPts val="1800"/>
              </a:spcAft>
              <a:buFont typeface="Arial"/>
              <a:buChar char="•"/>
            </a:pPr>
            <a:r>
              <a:rPr lang="en-US" i="1" dirty="0">
                <a:solidFill>
                  <a:srgbClr val="FFFF00"/>
                </a:solidFill>
              </a:rPr>
              <a:t>What are some of the important topics to discuss from your perspective?  </a:t>
            </a:r>
            <a:r>
              <a:rPr lang="en-US" i="1" dirty="0" smtClean="0">
                <a:solidFill>
                  <a:srgbClr val="FFFF00"/>
                </a:solidFill>
              </a:rPr>
              <a:t>UV </a:t>
            </a:r>
            <a:r>
              <a:rPr lang="en-US" i="1" dirty="0">
                <a:solidFill>
                  <a:srgbClr val="FFFF00"/>
                </a:solidFill>
              </a:rPr>
              <a:t>legacy?  </a:t>
            </a:r>
            <a:r>
              <a:rPr lang="en-US" i="1" dirty="0" smtClean="0">
                <a:solidFill>
                  <a:srgbClr val="FFFF00"/>
                </a:solidFill>
              </a:rPr>
              <a:t>Complements to current and future missions?  Data access / discoverability?  Tools that are missing?</a:t>
            </a:r>
            <a:endParaRPr lang="en-US" dirty="0">
              <a:solidFill>
                <a:srgbClr val="00FF2A"/>
              </a:solidFill>
            </a:endParaRPr>
          </a:p>
        </p:txBody>
      </p:sp>
    </p:spTree>
    <p:extLst>
      <p:ext uri="{BB962C8B-B14F-4D97-AF65-F5344CB8AC3E}">
        <p14:creationId xmlns:p14="http://schemas.microsoft.com/office/powerpoint/2010/main" val="30885073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3618"/>
            <a:ext cx="9143999" cy="707886"/>
          </a:xfrm>
          <a:prstGeom prst="rect">
            <a:avLst/>
          </a:prstGeom>
          <a:noFill/>
        </p:spPr>
        <p:txBody>
          <a:bodyPr wrap="square" rtlCol="0">
            <a:spAutoFit/>
          </a:bodyPr>
          <a:lstStyle/>
          <a:p>
            <a:pPr algn="ctr"/>
            <a:r>
              <a:rPr lang="en-US" sz="4000" dirty="0" smtClean="0">
                <a:solidFill>
                  <a:srgbClr val="FFFF00"/>
                </a:solidFill>
              </a:rPr>
              <a:t>Supplemental Slides – Please Review</a:t>
            </a:r>
          </a:p>
        </p:txBody>
      </p:sp>
    </p:spTree>
    <p:extLst>
      <p:ext uri="{BB962C8B-B14F-4D97-AF65-F5344CB8AC3E}">
        <p14:creationId xmlns:p14="http://schemas.microsoft.com/office/powerpoint/2010/main" val="26687147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3533" y="-123618"/>
            <a:ext cx="8788580" cy="707886"/>
          </a:xfrm>
          <a:prstGeom prst="rect">
            <a:avLst/>
          </a:prstGeom>
          <a:noFill/>
        </p:spPr>
        <p:txBody>
          <a:bodyPr wrap="square" rtlCol="0">
            <a:spAutoFit/>
          </a:bodyPr>
          <a:lstStyle/>
          <a:p>
            <a:pPr algn="ctr"/>
            <a:r>
              <a:rPr lang="en-US" sz="4000" dirty="0" smtClean="0">
                <a:solidFill>
                  <a:srgbClr val="FFFF00"/>
                </a:solidFill>
              </a:rPr>
              <a:t>“Classic” MAST Search Form / </a:t>
            </a:r>
            <a:r>
              <a:rPr lang="en-US" sz="4000" dirty="0" err="1" smtClean="0">
                <a:solidFill>
                  <a:srgbClr val="FFFF00"/>
                </a:solidFill>
              </a:rPr>
              <a:t>GalexView</a:t>
            </a:r>
            <a:endParaRPr lang="en-US" sz="4000" dirty="0" smtClean="0">
              <a:solidFill>
                <a:srgbClr val="FFFF00"/>
              </a:solidFill>
            </a:endParaRPr>
          </a:p>
        </p:txBody>
      </p:sp>
      <p:pic>
        <p:nvPicPr>
          <p:cNvPr id="4" name="Picture 3" descr="GalexClassicForm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3" y="1219200"/>
            <a:ext cx="3541526" cy="4175760"/>
          </a:xfrm>
          <a:prstGeom prst="rect">
            <a:avLst/>
          </a:prstGeom>
        </p:spPr>
      </p:pic>
      <p:pic>
        <p:nvPicPr>
          <p:cNvPr id="5" name="Picture 4" descr="GalexView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979" y="782320"/>
            <a:ext cx="5484511" cy="4612640"/>
          </a:xfrm>
          <a:prstGeom prst="rect">
            <a:avLst/>
          </a:prstGeom>
        </p:spPr>
      </p:pic>
      <p:sp>
        <p:nvSpPr>
          <p:cNvPr id="6" name="TextBox 5"/>
          <p:cNvSpPr txBox="1"/>
          <p:nvPr/>
        </p:nvSpPr>
        <p:spPr>
          <a:xfrm>
            <a:off x="81453" y="5415280"/>
            <a:ext cx="3464387" cy="923330"/>
          </a:xfrm>
          <a:prstGeom prst="rect">
            <a:avLst/>
          </a:prstGeom>
          <a:noFill/>
        </p:spPr>
        <p:txBody>
          <a:bodyPr wrap="square" rtlCol="0">
            <a:spAutoFit/>
          </a:bodyPr>
          <a:lstStyle/>
          <a:p>
            <a:r>
              <a:rPr lang="en-US" dirty="0" smtClean="0">
                <a:solidFill>
                  <a:srgbClr val="00FF2A"/>
                </a:solidFill>
              </a:rPr>
              <a:t>MAST Search Form – Not </a:t>
            </a:r>
            <a:r>
              <a:rPr lang="en-US" dirty="0">
                <a:solidFill>
                  <a:srgbClr val="00FF2A"/>
                </a:solidFill>
              </a:rPr>
              <a:t>used heavily: http://</a:t>
            </a:r>
            <a:r>
              <a:rPr lang="en-US" dirty="0" err="1">
                <a:solidFill>
                  <a:srgbClr val="00FF2A"/>
                </a:solidFill>
              </a:rPr>
              <a:t>galex.stsci.edu</a:t>
            </a:r>
            <a:r>
              <a:rPr lang="en-US" dirty="0">
                <a:solidFill>
                  <a:srgbClr val="00FF2A"/>
                </a:solidFill>
              </a:rPr>
              <a:t>/GR6/?page=</a:t>
            </a:r>
            <a:r>
              <a:rPr lang="en-US" dirty="0" err="1">
                <a:solidFill>
                  <a:srgbClr val="00FF2A"/>
                </a:solidFill>
              </a:rPr>
              <a:t>mastform</a:t>
            </a:r>
            <a:endParaRPr lang="en-US" dirty="0">
              <a:solidFill>
                <a:srgbClr val="00FF2A"/>
              </a:solidFill>
            </a:endParaRPr>
          </a:p>
        </p:txBody>
      </p:sp>
      <p:sp>
        <p:nvSpPr>
          <p:cNvPr id="9" name="TextBox 8"/>
          <p:cNvSpPr txBox="1"/>
          <p:nvPr/>
        </p:nvSpPr>
        <p:spPr>
          <a:xfrm>
            <a:off x="3622979" y="5374640"/>
            <a:ext cx="5484510" cy="1477328"/>
          </a:xfrm>
          <a:prstGeom prst="rect">
            <a:avLst/>
          </a:prstGeom>
          <a:noFill/>
        </p:spPr>
        <p:txBody>
          <a:bodyPr wrap="square" rtlCol="0">
            <a:spAutoFit/>
          </a:bodyPr>
          <a:lstStyle/>
          <a:p>
            <a:r>
              <a:rPr lang="en-US" dirty="0" err="1" smtClean="0">
                <a:solidFill>
                  <a:srgbClr val="00FF2A"/>
                </a:solidFill>
              </a:rPr>
              <a:t>GalexView</a:t>
            </a:r>
            <a:r>
              <a:rPr lang="en-US" dirty="0" smtClean="0">
                <a:solidFill>
                  <a:srgbClr val="00FF2A"/>
                </a:solidFill>
              </a:rPr>
              <a:t>: An ancestor of the Discovery Portal?  Used by a significant fraction of the GALEX community.  Includes download basket, data overlays, filtering.  Similar to HLA in behavior and design, but specific to GALEX. </a:t>
            </a:r>
            <a:r>
              <a:rPr lang="en-US" dirty="0">
                <a:solidFill>
                  <a:srgbClr val="00FF2A"/>
                </a:solidFill>
              </a:rPr>
              <a:t>http://</a:t>
            </a:r>
            <a:r>
              <a:rPr lang="en-US" dirty="0" err="1">
                <a:solidFill>
                  <a:srgbClr val="00FF2A"/>
                </a:solidFill>
              </a:rPr>
              <a:t>galex.stsci.edu</a:t>
            </a:r>
            <a:r>
              <a:rPr lang="en-US" dirty="0">
                <a:solidFill>
                  <a:srgbClr val="00FF2A"/>
                </a:solidFill>
              </a:rPr>
              <a:t>/</a:t>
            </a:r>
            <a:r>
              <a:rPr lang="en-US" dirty="0" err="1">
                <a:solidFill>
                  <a:srgbClr val="00FF2A"/>
                </a:solidFill>
              </a:rPr>
              <a:t>GalexView</a:t>
            </a:r>
            <a:r>
              <a:rPr lang="en-US" dirty="0">
                <a:solidFill>
                  <a:srgbClr val="00FF2A"/>
                </a:solidFill>
              </a:rPr>
              <a:t>/</a:t>
            </a:r>
          </a:p>
        </p:txBody>
      </p:sp>
    </p:spTree>
    <p:extLst>
      <p:ext uri="{BB962C8B-B14F-4D97-AF65-F5344CB8AC3E}">
        <p14:creationId xmlns:p14="http://schemas.microsoft.com/office/powerpoint/2010/main" val="13275207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TotalTime>
  <Words>892</Words>
  <Application>Microsoft Macintosh PowerPoint</Application>
  <PresentationFormat>On-screen Show (4:3)</PresentationFormat>
  <Paragraphs>56</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 Fleming</dc:creator>
  <cp:lastModifiedBy>Scot Fleming</cp:lastModifiedBy>
  <cp:revision>53</cp:revision>
  <dcterms:created xsi:type="dcterms:W3CDTF">2013-11-11T14:51:08Z</dcterms:created>
  <dcterms:modified xsi:type="dcterms:W3CDTF">2013-11-12T21:50:17Z</dcterms:modified>
</cp:coreProperties>
</file>