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png" ContentType="image/png"/>
  <Default Extension="bin" ContentType="application/vnd.openxmlformats-officedocument.presentationml.printerSettings"/>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6" r:id="rId2"/>
    <p:sldId id="259" r:id="rId3"/>
    <p:sldId id="258" r:id="rId4"/>
    <p:sldId id="257"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FE8"/>
    <a:srgbClr val="E5FFE3"/>
    <a:srgbClr val="E6FF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120" y="-5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4" Type="http://schemas.openxmlformats.org/officeDocument/2006/relationships/slide" Target="slides/slide3.xml"/><Relationship Id="rId10" Type="http://schemas.openxmlformats.org/officeDocument/2006/relationships/theme" Target="theme/theme1.xml"/><Relationship Id="rId5" Type="http://schemas.openxmlformats.org/officeDocument/2006/relationships/slide" Target="slides/slide4.xml"/><Relationship Id="rId7" Type="http://schemas.openxmlformats.org/officeDocument/2006/relationships/printerSettings" Target="printerSettings/printerSettings1.bin"/><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9" Type="http://schemas.openxmlformats.org/officeDocument/2006/relationships/viewProps" Target="viewProps.xml"/><Relationship Id="rId3" Type="http://schemas.openxmlformats.org/officeDocument/2006/relationships/slide" Target="slides/slide2.xml"/><Relationship Id="rId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E7510-6E08-984F-9E41-B83C4DBE05C0}" type="datetimeFigureOut">
              <a:rPr lang="en-US" smtClean="0"/>
              <a:t>11/14/13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E093D1-AC22-874A-B2FA-42FB574DAB22}" type="slidenum">
              <a:rPr lang="en-US" smtClean="0"/>
              <a:t>‹#›</a:t>
            </a:fld>
            <a:endParaRPr lang="en-US"/>
          </a:p>
        </p:txBody>
      </p:sp>
    </p:spTree>
    <p:extLst>
      <p:ext uri="{BB962C8B-B14F-4D97-AF65-F5344CB8AC3E}">
        <p14:creationId xmlns:p14="http://schemas.microsoft.com/office/powerpoint/2010/main" val="2865076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48818" y="1395412"/>
            <a:ext cx="7409381"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731184" y="3009899"/>
            <a:ext cx="6041216" cy="222743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F8AB531-F53D-5042-AFEC-7279F3F47FE9}"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3084730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F8AB531-F53D-5042-AFEC-7279F3F47FE9}"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329269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36182" y="274638"/>
            <a:ext cx="5440817"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F8AB531-F53D-5042-AFEC-7279F3F47FE9}"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297599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F8AB531-F53D-5042-AFEC-7279F3F47FE9}"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27284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705" y="4406900"/>
            <a:ext cx="740400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090705" y="2906713"/>
            <a:ext cx="740400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F8AB531-F53D-5042-AFEC-7279F3F47FE9}"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371893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99364" y="1600200"/>
            <a:ext cx="365191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35596" y="1600200"/>
            <a:ext cx="3651203"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F8AB531-F53D-5042-AFEC-7279F3F47FE9}"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9605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99364" y="1535113"/>
            <a:ext cx="36519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99363" y="2174874"/>
            <a:ext cx="3651915" cy="4181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35597" y="1535113"/>
            <a:ext cx="365120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35597" y="2174875"/>
            <a:ext cx="3651203" cy="41814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F8AB531-F53D-5042-AFEC-7279F3F47FE9}" type="datetimeFigureOut">
              <a:rPr lang="en-US" smtClean="0"/>
              <a:t>11/14/13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13136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8AB531-F53D-5042-AFEC-7279F3F47FE9}" type="datetimeFigureOut">
              <a:rPr lang="en-US" smtClean="0"/>
              <a:t>11/14/13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3610842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AB531-F53D-5042-AFEC-7279F3F47FE9}" type="datetimeFigureOut">
              <a:rPr lang="en-US" smtClean="0"/>
              <a:t>11/14/13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189925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320" y="273050"/>
            <a:ext cx="3133822"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321641" y="273050"/>
            <a:ext cx="4365157" cy="6083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118320" y="1435100"/>
            <a:ext cx="3133822" cy="4921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5F8AB531-F53D-5042-AFEC-7279F3F47FE9}"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24766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8AB531-F53D-5042-AFEC-7279F3F47FE9}"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8E720-E040-A24E-9FF3-C42F410783FD}" type="slidenum">
              <a:rPr lang="en-US" smtClean="0"/>
              <a:t>‹#›</a:t>
            </a:fld>
            <a:endParaRPr lang="en-US"/>
          </a:p>
        </p:txBody>
      </p:sp>
    </p:spTree>
    <p:extLst>
      <p:ext uri="{BB962C8B-B14F-4D97-AF65-F5344CB8AC3E}">
        <p14:creationId xmlns:p14="http://schemas.microsoft.com/office/powerpoint/2010/main" val="831217464"/>
      </p:ext>
    </p:extLst>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9364" y="274638"/>
            <a:ext cx="7587435"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99364" y="1600201"/>
            <a:ext cx="7587435" cy="47561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AB531-F53D-5042-AFEC-7279F3F47FE9}" type="datetimeFigureOut">
              <a:rPr lang="en-US" smtClean="0"/>
              <a:t>11/14/13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8E720-E040-A24E-9FF3-C42F410783FD}" type="slidenum">
              <a:rPr lang="en-US" smtClean="0"/>
              <a:t>‹#›</a:t>
            </a:fld>
            <a:endParaRPr lang="en-US"/>
          </a:p>
        </p:txBody>
      </p:sp>
      <p:sp>
        <p:nvSpPr>
          <p:cNvPr id="7" name="TextBox 6"/>
          <p:cNvSpPr txBox="1"/>
          <p:nvPr userDrawn="1"/>
        </p:nvSpPr>
        <p:spPr>
          <a:xfrm>
            <a:off x="23906" y="1957295"/>
            <a:ext cx="866588"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dirty="0" smtClean="0">
                <a:solidFill>
                  <a:srgbClr val="EEFFE8"/>
                </a:solidFill>
                <a:latin typeface="Abadi MT Condensed Extra Bold"/>
                <a:cs typeface="Abadi MT Condensed Extra Bold"/>
              </a:rPr>
              <a:t>Nov 18 2013</a:t>
            </a:r>
            <a:endParaRPr lang="en-US" sz="1400" dirty="0">
              <a:solidFill>
                <a:srgbClr val="EEFFE8"/>
              </a:solidFill>
              <a:latin typeface="Abadi MT Condensed Extra Bold"/>
              <a:cs typeface="Abadi MT Condensed Extra Bold"/>
            </a:endParaRPr>
          </a:p>
        </p:txBody>
      </p:sp>
    </p:spTree>
    <p:extLst>
      <p:ext uri="{BB962C8B-B14F-4D97-AF65-F5344CB8AC3E}">
        <p14:creationId xmlns:p14="http://schemas.microsoft.com/office/powerpoint/2010/main" val="3871366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archive.stsci.edu/hls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4" Type="http://schemas.openxmlformats.org/officeDocument/2006/relationships/image" Target="../media/image4.png"/><Relationship Id="rId10" Type="http://schemas.openxmlformats.org/officeDocument/2006/relationships/image" Target="../media/image10.png"/><Relationship Id="rId5" Type="http://schemas.openxmlformats.org/officeDocument/2006/relationships/image" Target="../media/image5.png"/><Relationship Id="rId7" Type="http://schemas.openxmlformats.org/officeDocument/2006/relationships/image" Target="../media/image7.png"/><Relationship Id="rId11"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2.png"/><Relationship Id="rId9" Type="http://schemas.openxmlformats.org/officeDocument/2006/relationships/image" Target="../media/image9.png"/><Relationship Id="rId3" Type="http://schemas.openxmlformats.org/officeDocument/2006/relationships/image" Target="../media/image3.png"/><Relationship Id="rId6"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364" y="-2306"/>
            <a:ext cx="8006151" cy="909524"/>
          </a:xfrm>
        </p:spPr>
        <p:txBody>
          <a:bodyPr>
            <a:noAutofit/>
          </a:bodyPr>
          <a:lstStyle/>
          <a:p>
            <a:r>
              <a:rPr lang="en-US" sz="3600" dirty="0" smtClean="0"/>
              <a:t>MAST High-Level Science Products (HLSP)</a:t>
            </a:r>
            <a:endParaRPr lang="en-US" sz="3600" dirty="0"/>
          </a:p>
        </p:txBody>
      </p:sp>
      <p:sp>
        <p:nvSpPr>
          <p:cNvPr id="3" name="Content Placeholder 2"/>
          <p:cNvSpPr>
            <a:spLocks noGrp="1"/>
          </p:cNvSpPr>
          <p:nvPr>
            <p:ph idx="1"/>
          </p:nvPr>
        </p:nvSpPr>
        <p:spPr>
          <a:xfrm>
            <a:off x="1099364" y="1281445"/>
            <a:ext cx="7587435" cy="5074906"/>
          </a:xfrm>
        </p:spPr>
        <p:txBody>
          <a:bodyPr>
            <a:normAutofit lnSpcReduction="10000"/>
          </a:bodyPr>
          <a:lstStyle/>
          <a:p>
            <a:r>
              <a:rPr lang="en-US" dirty="0" smtClean="0"/>
              <a:t>Community-contributed, fully processed</a:t>
            </a:r>
          </a:p>
          <a:p>
            <a:r>
              <a:rPr lang="en-US" dirty="0" smtClean="0"/>
              <a:t>Include a wide variety of different types:</a:t>
            </a:r>
          </a:p>
          <a:p>
            <a:pPr lvl="1"/>
            <a:r>
              <a:rPr lang="en-US" dirty="0" smtClean="0"/>
              <a:t>Image </a:t>
            </a:r>
            <a:r>
              <a:rPr lang="en-US" dirty="0" smtClean="0"/>
              <a:t>atlases</a:t>
            </a:r>
            <a:endParaRPr lang="en-US" dirty="0" smtClean="0"/>
          </a:p>
          <a:p>
            <a:pPr lvl="1"/>
            <a:r>
              <a:rPr lang="en-US" dirty="0" smtClean="0"/>
              <a:t>Spectral atlases</a:t>
            </a:r>
          </a:p>
          <a:p>
            <a:pPr lvl="1"/>
            <a:r>
              <a:rPr lang="en-US" dirty="0" smtClean="0"/>
              <a:t>Surveys</a:t>
            </a:r>
          </a:p>
          <a:p>
            <a:pPr lvl="1"/>
            <a:r>
              <a:rPr lang="en-US" dirty="0" smtClean="0"/>
              <a:t>Individual objects</a:t>
            </a:r>
          </a:p>
          <a:p>
            <a:pPr lvl="1"/>
            <a:r>
              <a:rPr lang="en-US" dirty="0" smtClean="0"/>
              <a:t>Catalogs</a:t>
            </a:r>
          </a:p>
          <a:p>
            <a:pPr lvl="1"/>
            <a:r>
              <a:rPr lang="en-US" dirty="0" smtClean="0"/>
              <a:t>Composite spectra</a:t>
            </a:r>
          </a:p>
          <a:p>
            <a:pPr lvl="1"/>
            <a:r>
              <a:rPr lang="en-US" dirty="0" smtClean="0"/>
              <a:t>Time series datasets</a:t>
            </a:r>
          </a:p>
          <a:p>
            <a:pPr lvl="1"/>
            <a:r>
              <a:rPr lang="en-US" dirty="0" smtClean="0"/>
              <a:t>Theoretical models</a:t>
            </a:r>
            <a:endParaRPr lang="en-US" dirty="0"/>
          </a:p>
        </p:txBody>
      </p:sp>
      <p:sp>
        <p:nvSpPr>
          <p:cNvPr id="11" name="TextBox 10"/>
          <p:cNvSpPr txBox="1"/>
          <p:nvPr/>
        </p:nvSpPr>
        <p:spPr>
          <a:xfrm>
            <a:off x="2797429" y="679029"/>
            <a:ext cx="4187788" cy="461665"/>
          </a:xfrm>
          <a:prstGeom prst="rect">
            <a:avLst/>
          </a:prstGeom>
          <a:noFill/>
        </p:spPr>
        <p:txBody>
          <a:bodyPr wrap="square" rtlCol="0">
            <a:spAutoFit/>
          </a:bodyPr>
          <a:lstStyle/>
          <a:p>
            <a:r>
              <a:rPr lang="en-US" sz="2400" dirty="0" smtClean="0">
                <a:hlinkClick r:id="rId2"/>
              </a:rPr>
              <a:t>http://archive.stsci.edu/hlsp</a:t>
            </a:r>
            <a:endParaRPr lang="en-US" sz="2400" dirty="0"/>
          </a:p>
        </p:txBody>
      </p:sp>
    </p:spTree>
    <p:extLst>
      <p:ext uri="{BB962C8B-B14F-4D97-AF65-F5344CB8AC3E}">
        <p14:creationId xmlns:p14="http://schemas.microsoft.com/office/powerpoint/2010/main" val="317993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8818" y="0"/>
            <a:ext cx="7409381" cy="769751"/>
          </a:xfrm>
        </p:spPr>
        <p:txBody>
          <a:bodyPr/>
          <a:lstStyle/>
          <a:p>
            <a:r>
              <a:rPr lang="en-US" dirty="0" smtClean="0"/>
              <a:t>Imaging HLSPs</a:t>
            </a:r>
            <a:endParaRPr lang="en-US" dirty="0"/>
          </a:p>
        </p:txBody>
      </p:sp>
      <p:sp>
        <p:nvSpPr>
          <p:cNvPr id="6" name="TextBox 5"/>
          <p:cNvSpPr txBox="1"/>
          <p:nvPr/>
        </p:nvSpPr>
        <p:spPr>
          <a:xfrm>
            <a:off x="1174245" y="717945"/>
            <a:ext cx="5448104" cy="369332"/>
          </a:xfrm>
          <a:prstGeom prst="rect">
            <a:avLst/>
          </a:prstGeom>
          <a:noFill/>
        </p:spPr>
        <p:txBody>
          <a:bodyPr wrap="square" rtlCol="0">
            <a:spAutoFit/>
          </a:bodyPr>
          <a:lstStyle/>
          <a:p>
            <a:r>
              <a:rPr lang="en-US" dirty="0" smtClean="0"/>
              <a:t>MCT programs:  CANDELS </a:t>
            </a:r>
            <a:r>
              <a:rPr lang="en-US" dirty="0" smtClean="0"/>
              <a:t>(PI: Faber</a:t>
            </a:r>
            <a:r>
              <a:rPr lang="en-US" dirty="0" smtClean="0"/>
              <a:t>, Ferguson)</a:t>
            </a:r>
            <a:endParaRPr lang="en-US" dirty="0"/>
          </a:p>
        </p:txBody>
      </p:sp>
      <p:pic>
        <p:nvPicPr>
          <p:cNvPr id="3" name="Picture 2"/>
          <p:cNvPicPr>
            <a:picLocks noChangeAspect="1"/>
          </p:cNvPicPr>
          <p:nvPr/>
        </p:nvPicPr>
        <p:blipFill>
          <a:blip r:embed="rId2"/>
          <a:stretch>
            <a:fillRect/>
          </a:stretch>
        </p:blipFill>
        <p:spPr>
          <a:xfrm>
            <a:off x="1266364" y="1087277"/>
            <a:ext cx="2316961" cy="2747801"/>
          </a:xfrm>
          <a:prstGeom prst="rect">
            <a:avLst/>
          </a:prstGeom>
        </p:spPr>
      </p:pic>
      <p:sp>
        <p:nvSpPr>
          <p:cNvPr id="7" name="TextBox 6"/>
          <p:cNvSpPr txBox="1"/>
          <p:nvPr/>
        </p:nvSpPr>
        <p:spPr>
          <a:xfrm>
            <a:off x="4214202" y="1018590"/>
            <a:ext cx="3039116" cy="369332"/>
          </a:xfrm>
          <a:prstGeom prst="rect">
            <a:avLst/>
          </a:prstGeom>
          <a:noFill/>
        </p:spPr>
        <p:txBody>
          <a:bodyPr wrap="square" rtlCol="0">
            <a:spAutoFit/>
          </a:bodyPr>
          <a:lstStyle/>
          <a:p>
            <a:r>
              <a:rPr lang="en-US" dirty="0" smtClean="0"/>
              <a:t>CLASH (PI: Postman)</a:t>
            </a:r>
            <a:endParaRPr lang="en-US" dirty="0"/>
          </a:p>
        </p:txBody>
      </p:sp>
      <p:sp>
        <p:nvSpPr>
          <p:cNvPr id="9" name="TextBox 8"/>
          <p:cNvSpPr txBox="1"/>
          <p:nvPr/>
        </p:nvSpPr>
        <p:spPr>
          <a:xfrm>
            <a:off x="6544685" y="649258"/>
            <a:ext cx="2599315" cy="369332"/>
          </a:xfrm>
          <a:prstGeom prst="rect">
            <a:avLst/>
          </a:prstGeom>
          <a:noFill/>
        </p:spPr>
        <p:txBody>
          <a:bodyPr wrap="square" rtlCol="0">
            <a:spAutoFit/>
          </a:bodyPr>
          <a:lstStyle/>
          <a:p>
            <a:r>
              <a:rPr lang="en-US" dirty="0" smtClean="0"/>
              <a:t>PHAT (PI: </a:t>
            </a:r>
            <a:r>
              <a:rPr lang="en-US" dirty="0" err="1" smtClean="0"/>
              <a:t>Dalcanton</a:t>
            </a:r>
            <a:r>
              <a:rPr lang="en-US" dirty="0" smtClean="0"/>
              <a:t>)</a:t>
            </a:r>
            <a:endParaRPr lang="en-US" dirty="0"/>
          </a:p>
        </p:txBody>
      </p:sp>
      <p:pic>
        <p:nvPicPr>
          <p:cNvPr id="4" name="Picture 3"/>
          <p:cNvPicPr>
            <a:picLocks noChangeAspect="1"/>
          </p:cNvPicPr>
          <p:nvPr/>
        </p:nvPicPr>
        <p:blipFill>
          <a:blip r:embed="rId3"/>
          <a:stretch>
            <a:fillRect/>
          </a:stretch>
        </p:blipFill>
        <p:spPr>
          <a:xfrm>
            <a:off x="4214202" y="1386533"/>
            <a:ext cx="1863199" cy="1983704"/>
          </a:xfrm>
          <a:prstGeom prst="rect">
            <a:avLst/>
          </a:prstGeom>
        </p:spPr>
      </p:pic>
      <p:pic>
        <p:nvPicPr>
          <p:cNvPr id="5" name="Picture 4"/>
          <p:cNvPicPr>
            <a:picLocks noChangeAspect="1"/>
          </p:cNvPicPr>
          <p:nvPr/>
        </p:nvPicPr>
        <p:blipFill>
          <a:blip r:embed="rId4"/>
          <a:stretch>
            <a:fillRect/>
          </a:stretch>
        </p:blipFill>
        <p:spPr>
          <a:xfrm>
            <a:off x="6643698" y="1018590"/>
            <a:ext cx="1839680" cy="2098294"/>
          </a:xfrm>
          <a:prstGeom prst="rect">
            <a:avLst/>
          </a:prstGeom>
        </p:spPr>
      </p:pic>
      <p:sp>
        <p:nvSpPr>
          <p:cNvPr id="11" name="TextBox 10"/>
          <p:cNvSpPr txBox="1"/>
          <p:nvPr/>
        </p:nvSpPr>
        <p:spPr>
          <a:xfrm>
            <a:off x="1048818" y="3878491"/>
            <a:ext cx="3039116" cy="369332"/>
          </a:xfrm>
          <a:prstGeom prst="rect">
            <a:avLst/>
          </a:prstGeom>
          <a:noFill/>
        </p:spPr>
        <p:txBody>
          <a:bodyPr wrap="square" rtlCol="0">
            <a:spAutoFit/>
          </a:bodyPr>
          <a:lstStyle/>
          <a:p>
            <a:r>
              <a:rPr lang="en-US" dirty="0" smtClean="0"/>
              <a:t>Carina Nebula (PI: Mutchler)</a:t>
            </a:r>
            <a:endParaRPr lang="en-US" dirty="0"/>
          </a:p>
        </p:txBody>
      </p:sp>
      <p:pic>
        <p:nvPicPr>
          <p:cNvPr id="12" name="Picture 11"/>
          <p:cNvPicPr>
            <a:picLocks noChangeAspect="1"/>
          </p:cNvPicPr>
          <p:nvPr/>
        </p:nvPicPr>
        <p:blipFill>
          <a:blip r:embed="rId5"/>
          <a:stretch>
            <a:fillRect/>
          </a:stretch>
        </p:blipFill>
        <p:spPr>
          <a:xfrm>
            <a:off x="1174245" y="4247823"/>
            <a:ext cx="2528798" cy="1810595"/>
          </a:xfrm>
          <a:prstGeom prst="rect">
            <a:avLst/>
          </a:prstGeom>
        </p:spPr>
      </p:pic>
      <p:sp>
        <p:nvSpPr>
          <p:cNvPr id="13" name="TextBox 12"/>
          <p:cNvSpPr txBox="1"/>
          <p:nvPr/>
        </p:nvSpPr>
        <p:spPr>
          <a:xfrm>
            <a:off x="4214202" y="3555325"/>
            <a:ext cx="1988678" cy="646331"/>
          </a:xfrm>
          <a:prstGeom prst="rect">
            <a:avLst/>
          </a:prstGeom>
          <a:noFill/>
        </p:spPr>
        <p:txBody>
          <a:bodyPr wrap="square" rtlCol="0">
            <a:spAutoFit/>
          </a:bodyPr>
          <a:lstStyle/>
          <a:p>
            <a:r>
              <a:rPr lang="en-US" dirty="0" smtClean="0"/>
              <a:t>Frontier Fields</a:t>
            </a:r>
          </a:p>
          <a:p>
            <a:r>
              <a:rPr lang="en-US" dirty="0" smtClean="0"/>
              <a:t>(PI: Lotz/Mountain)</a:t>
            </a:r>
            <a:endParaRPr lang="en-US" dirty="0"/>
          </a:p>
        </p:txBody>
      </p:sp>
      <p:pic>
        <p:nvPicPr>
          <p:cNvPr id="14" name="Picture 13"/>
          <p:cNvPicPr>
            <a:picLocks noChangeAspect="1"/>
          </p:cNvPicPr>
          <p:nvPr/>
        </p:nvPicPr>
        <p:blipFill>
          <a:blip r:embed="rId6"/>
          <a:stretch>
            <a:fillRect/>
          </a:stretch>
        </p:blipFill>
        <p:spPr>
          <a:xfrm>
            <a:off x="3913976" y="4432489"/>
            <a:ext cx="2288904" cy="2114327"/>
          </a:xfrm>
          <a:prstGeom prst="rect">
            <a:avLst/>
          </a:prstGeom>
        </p:spPr>
      </p:pic>
      <p:sp>
        <p:nvSpPr>
          <p:cNvPr id="15" name="TextBox 14"/>
          <p:cNvSpPr txBox="1"/>
          <p:nvPr/>
        </p:nvSpPr>
        <p:spPr>
          <a:xfrm>
            <a:off x="4835547" y="4063157"/>
            <a:ext cx="1392975" cy="369332"/>
          </a:xfrm>
          <a:prstGeom prst="rect">
            <a:avLst/>
          </a:prstGeom>
          <a:noFill/>
        </p:spPr>
        <p:txBody>
          <a:bodyPr wrap="square" rtlCol="0">
            <a:spAutoFit/>
          </a:bodyPr>
          <a:lstStyle/>
          <a:p>
            <a:r>
              <a:rPr lang="en-US" dirty="0" smtClean="0"/>
              <a:t>HST mosaics</a:t>
            </a:r>
            <a:endParaRPr lang="en-US" dirty="0"/>
          </a:p>
        </p:txBody>
      </p:sp>
      <p:sp>
        <p:nvSpPr>
          <p:cNvPr id="16" name="TextBox 15"/>
          <p:cNvSpPr txBox="1"/>
          <p:nvPr/>
        </p:nvSpPr>
        <p:spPr>
          <a:xfrm>
            <a:off x="6246854" y="3462992"/>
            <a:ext cx="2819491" cy="1200329"/>
          </a:xfrm>
          <a:prstGeom prst="rect">
            <a:avLst/>
          </a:prstGeom>
          <a:noFill/>
        </p:spPr>
        <p:txBody>
          <a:bodyPr wrap="square" rtlCol="0">
            <a:spAutoFit/>
          </a:bodyPr>
          <a:lstStyle/>
          <a:p>
            <a:r>
              <a:rPr lang="en-US" dirty="0" smtClean="0"/>
              <a:t>Cluster lensing models contributed by community</a:t>
            </a:r>
          </a:p>
          <a:p>
            <a:r>
              <a:rPr lang="en-US" dirty="0" smtClean="0"/>
              <a:t>(</a:t>
            </a:r>
            <a:r>
              <a:rPr lang="en-US" dirty="0" err="1" smtClean="0"/>
              <a:t>Bradac</a:t>
            </a:r>
            <a:r>
              <a:rPr lang="en-US" dirty="0" smtClean="0"/>
              <a:t>, </a:t>
            </a:r>
            <a:r>
              <a:rPr lang="en-US" dirty="0" err="1" smtClean="0"/>
              <a:t>Ebeling</a:t>
            </a:r>
            <a:r>
              <a:rPr lang="en-US" dirty="0" smtClean="0"/>
              <a:t>, </a:t>
            </a:r>
            <a:r>
              <a:rPr lang="en-US" dirty="0" err="1" smtClean="0"/>
              <a:t>Mertin</a:t>
            </a:r>
            <a:r>
              <a:rPr lang="en-US" dirty="0" smtClean="0"/>
              <a:t>, </a:t>
            </a:r>
            <a:r>
              <a:rPr lang="en-US" dirty="0" err="1" smtClean="0"/>
              <a:t>Zitrin</a:t>
            </a:r>
            <a:r>
              <a:rPr lang="en-US" dirty="0" smtClean="0"/>
              <a:t>, Sharon, Williams)</a:t>
            </a:r>
            <a:endParaRPr lang="en-US" dirty="0"/>
          </a:p>
        </p:txBody>
      </p:sp>
      <p:pic>
        <p:nvPicPr>
          <p:cNvPr id="17" name="Picture 16"/>
          <p:cNvPicPr>
            <a:picLocks noChangeAspect="1"/>
          </p:cNvPicPr>
          <p:nvPr/>
        </p:nvPicPr>
        <p:blipFill>
          <a:blip r:embed="rId7"/>
          <a:stretch>
            <a:fillRect/>
          </a:stretch>
        </p:blipFill>
        <p:spPr>
          <a:xfrm>
            <a:off x="8181021" y="4663318"/>
            <a:ext cx="829955" cy="1073217"/>
          </a:xfrm>
          <a:prstGeom prst="rect">
            <a:avLst/>
          </a:prstGeom>
        </p:spPr>
      </p:pic>
      <p:pic>
        <p:nvPicPr>
          <p:cNvPr id="18" name="Picture 17"/>
          <p:cNvPicPr>
            <a:picLocks noChangeAspect="1"/>
          </p:cNvPicPr>
          <p:nvPr/>
        </p:nvPicPr>
        <p:blipFill>
          <a:blip r:embed="rId8"/>
          <a:stretch>
            <a:fillRect/>
          </a:stretch>
        </p:blipFill>
        <p:spPr>
          <a:xfrm>
            <a:off x="6256876" y="4663321"/>
            <a:ext cx="829954" cy="1073216"/>
          </a:xfrm>
          <a:prstGeom prst="rect">
            <a:avLst/>
          </a:prstGeom>
        </p:spPr>
      </p:pic>
      <p:pic>
        <p:nvPicPr>
          <p:cNvPr id="19" name="Picture 18"/>
          <p:cNvPicPr>
            <a:picLocks noChangeAspect="1"/>
          </p:cNvPicPr>
          <p:nvPr/>
        </p:nvPicPr>
        <p:blipFill>
          <a:blip r:embed="rId9"/>
          <a:stretch>
            <a:fillRect/>
          </a:stretch>
        </p:blipFill>
        <p:spPr>
          <a:xfrm>
            <a:off x="7142358" y="4663318"/>
            <a:ext cx="951588" cy="1073219"/>
          </a:xfrm>
          <a:prstGeom prst="rect">
            <a:avLst/>
          </a:prstGeom>
        </p:spPr>
      </p:pic>
      <p:pic>
        <p:nvPicPr>
          <p:cNvPr id="20" name="Picture 19"/>
          <p:cNvPicPr>
            <a:picLocks noChangeAspect="1"/>
          </p:cNvPicPr>
          <p:nvPr/>
        </p:nvPicPr>
        <p:blipFill>
          <a:blip r:embed="rId10"/>
          <a:stretch>
            <a:fillRect/>
          </a:stretch>
        </p:blipFill>
        <p:spPr>
          <a:xfrm>
            <a:off x="7563538" y="5760830"/>
            <a:ext cx="829955" cy="1073217"/>
          </a:xfrm>
          <a:prstGeom prst="rect">
            <a:avLst/>
          </a:prstGeom>
        </p:spPr>
      </p:pic>
      <p:pic>
        <p:nvPicPr>
          <p:cNvPr id="21" name="Picture 20"/>
          <p:cNvPicPr>
            <a:picLocks noChangeAspect="1"/>
          </p:cNvPicPr>
          <p:nvPr/>
        </p:nvPicPr>
        <p:blipFill>
          <a:blip r:embed="rId11"/>
          <a:stretch>
            <a:fillRect/>
          </a:stretch>
        </p:blipFill>
        <p:spPr>
          <a:xfrm>
            <a:off x="6675430" y="5749627"/>
            <a:ext cx="822800" cy="1073217"/>
          </a:xfrm>
          <a:prstGeom prst="rect">
            <a:avLst/>
          </a:prstGeom>
        </p:spPr>
      </p:pic>
    </p:spTree>
    <p:extLst>
      <p:ext uri="{BB962C8B-B14F-4D97-AF65-F5344CB8AC3E}">
        <p14:creationId xmlns:p14="http://schemas.microsoft.com/office/powerpoint/2010/main" val="2150531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8818" y="0"/>
            <a:ext cx="7409381" cy="769751"/>
          </a:xfrm>
        </p:spPr>
        <p:txBody>
          <a:bodyPr/>
          <a:lstStyle/>
          <a:p>
            <a:r>
              <a:rPr lang="en-US" dirty="0" smtClean="0"/>
              <a:t>Spectroscopic HLSP</a:t>
            </a:r>
            <a:endParaRPr lang="en-US" dirty="0"/>
          </a:p>
        </p:txBody>
      </p:sp>
      <p:pic>
        <p:nvPicPr>
          <p:cNvPr id="4" name="Picture 3" descr="HLSP_Spec_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471" y="769751"/>
            <a:ext cx="3588823" cy="3009045"/>
          </a:xfrm>
          <a:prstGeom prst="rect">
            <a:avLst/>
          </a:prstGeom>
        </p:spPr>
      </p:pic>
      <p:pic>
        <p:nvPicPr>
          <p:cNvPr id="5" name="Picture 4" descr="IUE_WD_ATL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399" y="769751"/>
            <a:ext cx="4445117" cy="2020508"/>
          </a:xfrm>
          <a:prstGeom prst="rect">
            <a:avLst/>
          </a:prstGeom>
        </p:spPr>
      </p:pic>
      <p:sp>
        <p:nvSpPr>
          <p:cNvPr id="6" name="TextBox 5"/>
          <p:cNvSpPr txBox="1"/>
          <p:nvPr/>
        </p:nvSpPr>
        <p:spPr>
          <a:xfrm>
            <a:off x="4660399" y="2896188"/>
            <a:ext cx="4445117" cy="369332"/>
          </a:xfrm>
          <a:prstGeom prst="rect">
            <a:avLst/>
          </a:prstGeom>
          <a:noFill/>
        </p:spPr>
        <p:txBody>
          <a:bodyPr wrap="square" rtlCol="0">
            <a:spAutoFit/>
          </a:bodyPr>
          <a:lstStyle/>
          <a:p>
            <a:r>
              <a:rPr lang="en-US" dirty="0" smtClean="0"/>
              <a:t>Co-added IUE White Dwarf Spectra (</a:t>
            </a:r>
            <a:r>
              <a:rPr lang="en-US" dirty="0" err="1" smtClean="0"/>
              <a:t>Holberg</a:t>
            </a:r>
            <a:r>
              <a:rPr lang="en-US" dirty="0" smtClean="0"/>
              <a:t>)</a:t>
            </a:r>
            <a:endParaRPr lang="en-US" dirty="0"/>
          </a:p>
        </p:txBody>
      </p:sp>
      <p:pic>
        <p:nvPicPr>
          <p:cNvPr id="7" name="Picture 6" descr="CoolCatExamp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71" y="3778796"/>
            <a:ext cx="3165381" cy="2493384"/>
          </a:xfrm>
          <a:prstGeom prst="rect">
            <a:avLst/>
          </a:prstGeom>
        </p:spPr>
      </p:pic>
      <p:sp>
        <p:nvSpPr>
          <p:cNvPr id="8" name="TextBox 7"/>
          <p:cNvSpPr txBox="1"/>
          <p:nvPr/>
        </p:nvSpPr>
        <p:spPr>
          <a:xfrm>
            <a:off x="981471" y="6226220"/>
            <a:ext cx="3232731" cy="646331"/>
          </a:xfrm>
          <a:prstGeom prst="rect">
            <a:avLst/>
          </a:prstGeom>
          <a:noFill/>
        </p:spPr>
        <p:txBody>
          <a:bodyPr wrap="square" rtlCol="0">
            <a:spAutoFit/>
          </a:bodyPr>
          <a:lstStyle/>
          <a:p>
            <a:r>
              <a:rPr lang="en-US" dirty="0" err="1" smtClean="0"/>
              <a:t>CoolCAT</a:t>
            </a:r>
            <a:r>
              <a:rPr lang="en-US" dirty="0" smtClean="0"/>
              <a:t> / </a:t>
            </a:r>
            <a:r>
              <a:rPr lang="en-US" dirty="0" err="1" smtClean="0"/>
              <a:t>StarCAT</a:t>
            </a:r>
            <a:r>
              <a:rPr lang="en-US" dirty="0" smtClean="0"/>
              <a:t> UV Atlases, several hundred stars (Ayers)</a:t>
            </a:r>
            <a:endParaRPr lang="en-US" dirty="0"/>
          </a:p>
        </p:txBody>
      </p:sp>
      <p:pic>
        <p:nvPicPr>
          <p:cNvPr id="9" name="Picture 8" descr="GRAP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398" y="3265520"/>
            <a:ext cx="4455157" cy="2777025"/>
          </a:xfrm>
          <a:prstGeom prst="rect">
            <a:avLst/>
          </a:prstGeom>
        </p:spPr>
      </p:pic>
      <p:sp>
        <p:nvSpPr>
          <p:cNvPr id="10" name="TextBox 9"/>
          <p:cNvSpPr txBox="1"/>
          <p:nvPr/>
        </p:nvSpPr>
        <p:spPr>
          <a:xfrm>
            <a:off x="4660398" y="6092805"/>
            <a:ext cx="4445117" cy="646331"/>
          </a:xfrm>
          <a:prstGeom prst="rect">
            <a:avLst/>
          </a:prstGeom>
          <a:noFill/>
        </p:spPr>
        <p:txBody>
          <a:bodyPr wrap="square" rtlCol="0">
            <a:spAutoFit/>
          </a:bodyPr>
          <a:lstStyle/>
          <a:p>
            <a:r>
              <a:rPr lang="en-US" dirty="0" smtClean="0"/>
              <a:t>GRAPES </a:t>
            </a:r>
            <a:r>
              <a:rPr lang="en-US" dirty="0" err="1" smtClean="0"/>
              <a:t>grism</a:t>
            </a:r>
            <a:r>
              <a:rPr lang="en-US" dirty="0" smtClean="0"/>
              <a:t> spectroscopic survey, 1400 spectra from UDF (</a:t>
            </a:r>
            <a:r>
              <a:rPr lang="en-US" dirty="0" err="1" smtClean="0"/>
              <a:t>Malhotra</a:t>
            </a:r>
            <a:r>
              <a:rPr lang="en-US" dirty="0" smtClean="0"/>
              <a:t>)</a:t>
            </a:r>
            <a:endParaRPr lang="en-US" dirty="0"/>
          </a:p>
        </p:txBody>
      </p:sp>
    </p:spTree>
    <p:extLst>
      <p:ext uri="{BB962C8B-B14F-4D97-AF65-F5344CB8AC3E}">
        <p14:creationId xmlns:p14="http://schemas.microsoft.com/office/powerpoint/2010/main" val="2797592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8818" y="0"/>
            <a:ext cx="7409381" cy="769751"/>
          </a:xfrm>
        </p:spPr>
        <p:txBody>
          <a:bodyPr/>
          <a:lstStyle/>
          <a:p>
            <a:r>
              <a:rPr lang="en-US" dirty="0" smtClean="0"/>
              <a:t>HLSP Open Questions</a:t>
            </a:r>
            <a:endParaRPr lang="en-US" dirty="0"/>
          </a:p>
        </p:txBody>
      </p:sp>
      <p:sp>
        <p:nvSpPr>
          <p:cNvPr id="3" name="TextBox 2"/>
          <p:cNvSpPr txBox="1"/>
          <p:nvPr/>
        </p:nvSpPr>
        <p:spPr>
          <a:xfrm>
            <a:off x="1173819" y="914079"/>
            <a:ext cx="7735658" cy="4154984"/>
          </a:xfrm>
          <a:prstGeom prst="rect">
            <a:avLst/>
          </a:prstGeom>
          <a:noFill/>
        </p:spPr>
        <p:txBody>
          <a:bodyPr wrap="square" rtlCol="0">
            <a:spAutoFit/>
          </a:bodyPr>
          <a:lstStyle/>
          <a:p>
            <a:pPr marL="285750" indent="-285750">
              <a:spcAft>
                <a:spcPts val="1200"/>
              </a:spcAft>
              <a:buFont typeface="Arial"/>
              <a:buChar char="•"/>
            </a:pPr>
            <a:r>
              <a:rPr lang="en-US" dirty="0" smtClean="0"/>
              <a:t>Do the community think of MAST as their go-to source for HLSP, or do they just </a:t>
            </a:r>
            <a:r>
              <a:rPr lang="en-US" dirty="0" err="1" smtClean="0"/>
              <a:t>google</a:t>
            </a:r>
            <a:r>
              <a:rPr lang="en-US" dirty="0" smtClean="0"/>
              <a:t> search and visit individual people’s / team’s pages?  How can we change this mentality?</a:t>
            </a:r>
          </a:p>
          <a:p>
            <a:pPr marL="285750" indent="-285750">
              <a:spcAft>
                <a:spcPts val="1200"/>
              </a:spcAft>
              <a:buFont typeface="Arial"/>
              <a:buChar char="•"/>
            </a:pPr>
            <a:r>
              <a:rPr lang="en-US" dirty="0" smtClean="0"/>
              <a:t>Are the community motivated to share their final data with us, especially when not required by funding conditions?  We have had some steady interest, but how can we motivate more groups?  What roadblocks are there to encourage more group’s to share their published results at MAST?</a:t>
            </a:r>
          </a:p>
          <a:p>
            <a:pPr marL="285750" indent="-285750">
              <a:spcAft>
                <a:spcPts val="1200"/>
              </a:spcAft>
              <a:buFont typeface="Arial"/>
              <a:buChar char="•"/>
            </a:pPr>
            <a:r>
              <a:rPr lang="en-US" dirty="0" smtClean="0"/>
              <a:t>What is the utility of such data?  Is this something the community actually wants or needs?  </a:t>
            </a:r>
            <a:r>
              <a:rPr lang="en-US" i="1" dirty="0" smtClean="0"/>
              <a:t>If they don’t know about data / papers on their objects of interest, they can’t possibly make use of it.</a:t>
            </a:r>
            <a:r>
              <a:rPr lang="en-US" dirty="0" smtClean="0"/>
              <a:t>  Is enhancing the discoverability of such HLSPs an important goal (the most important goal)</a:t>
            </a:r>
            <a:r>
              <a:rPr lang="en-US" dirty="0" smtClean="0"/>
              <a:t>?</a:t>
            </a:r>
          </a:p>
          <a:p>
            <a:pPr marL="285750" indent="-285750">
              <a:spcAft>
                <a:spcPts val="1200"/>
              </a:spcAft>
              <a:buFont typeface="Arial"/>
              <a:buChar char="•"/>
            </a:pPr>
            <a:r>
              <a:rPr lang="en-US" dirty="0" smtClean="0"/>
              <a:t>What key ideas do we need to be pursuing in order to make HLSP data more accessible to the community?</a:t>
            </a:r>
            <a:endParaRPr lang="en-US" dirty="0" smtClean="0"/>
          </a:p>
        </p:txBody>
      </p:sp>
    </p:spTree>
    <p:extLst>
      <p:ext uri="{BB962C8B-B14F-4D97-AF65-F5344CB8AC3E}">
        <p14:creationId xmlns:p14="http://schemas.microsoft.com/office/powerpoint/2010/main" val="4142699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TotalTime>
  <Words>315</Words>
  <Application>Microsoft Macintosh PowerPoint</Application>
  <PresentationFormat>On-screen Show (4:3)</PresentationFormat>
  <Paragraphs>31</Paragraphs>
  <Slides>4</Slides>
  <Notes>0</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MAST High-Level Science Products (HLSP)</vt:lpstr>
      <vt:lpstr>Imaging HLSPs</vt:lpstr>
      <vt:lpstr>Spectroscopic HLSP</vt:lpstr>
      <vt:lpstr>HLSP Open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 Koekemoer</dc:creator>
  <cp:lastModifiedBy>Anton Koekemoer</cp:lastModifiedBy>
  <cp:revision>36</cp:revision>
  <dcterms:created xsi:type="dcterms:W3CDTF">2012-11-14T14:33:06Z</dcterms:created>
  <dcterms:modified xsi:type="dcterms:W3CDTF">2013-11-14T22:33:00Z</dcterms:modified>
</cp:coreProperties>
</file>