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71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73" r:id="rId12"/>
    <p:sldId id="272" r:id="rId13"/>
    <p:sldId id="268" r:id="rId14"/>
    <p:sldId id="257" r:id="rId15"/>
    <p:sldId id="25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DDAD"/>
    <a:srgbClr val="00F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744" y="-1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4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6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7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3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7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1E20-3EB5-E141-A7CF-41E10A7D29E2}" type="datetimeFigureOut">
              <a:rPr lang="en-US" smtClean="0"/>
              <a:t>11/12/13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54E8E-D56E-5C46-ADF0-987BDE8E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33" y="168570"/>
            <a:ext cx="8788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Overview of Current and Forthcoming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Search Capabilities and Data Products</a:t>
            </a:r>
          </a:p>
        </p:txBody>
      </p:sp>
      <p:pic>
        <p:nvPicPr>
          <p:cNvPr id="5" name="Picture 4" descr="KeplerLogoTransparent-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26" y="2538269"/>
            <a:ext cx="3047534" cy="1224456"/>
          </a:xfrm>
          <a:prstGeom prst="rect">
            <a:avLst/>
          </a:prstGeom>
        </p:spPr>
      </p:pic>
      <p:pic>
        <p:nvPicPr>
          <p:cNvPr id="6" name="Picture 5" descr="MAST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68" y="2538269"/>
            <a:ext cx="1423757" cy="1436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6026" y="4596349"/>
            <a:ext cx="509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3200" dirty="0" smtClean="0">
                <a:solidFill>
                  <a:srgbClr val="00FF2A"/>
                </a:solidFill>
              </a:rPr>
              <a:t>Current Search Options</a:t>
            </a:r>
          </a:p>
          <a:p>
            <a:pPr marL="285750" indent="-285750" algn="ctr">
              <a:buFont typeface="Arial"/>
              <a:buChar char="•"/>
            </a:pPr>
            <a:r>
              <a:rPr lang="en-US" sz="3200" dirty="0" smtClean="0">
                <a:solidFill>
                  <a:srgbClr val="00FF2A"/>
                </a:solidFill>
              </a:rPr>
              <a:t>New GALEX Fluxes</a:t>
            </a:r>
          </a:p>
          <a:p>
            <a:pPr marL="285750" indent="-285750" algn="ctr">
              <a:buFont typeface="Arial"/>
              <a:buChar char="•"/>
            </a:pPr>
            <a:r>
              <a:rPr lang="en-US" sz="3200" dirty="0" smtClean="0">
                <a:solidFill>
                  <a:srgbClr val="00FF2A"/>
                </a:solidFill>
              </a:rPr>
              <a:t>Variability Statistics</a:t>
            </a:r>
            <a:endParaRPr lang="en-US" sz="3200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3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236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Incoming Data – Variability Stats</a:t>
            </a:r>
          </a:p>
        </p:txBody>
      </p:sp>
      <p:pic>
        <p:nvPicPr>
          <p:cNvPr id="9" name="Picture 8" descr="VarStats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584268"/>
            <a:ext cx="4699000" cy="5657273"/>
          </a:xfrm>
          <a:prstGeom prst="rect">
            <a:avLst/>
          </a:prstGeom>
        </p:spPr>
      </p:pic>
      <p:pic>
        <p:nvPicPr>
          <p:cNvPr id="10" name="Picture 9" descr="VarStats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2" y="584269"/>
            <a:ext cx="4287906" cy="4576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8272" y="5287818"/>
            <a:ext cx="4287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Added as a table to </a:t>
            </a:r>
            <a:r>
              <a:rPr lang="en-US" dirty="0" err="1" smtClean="0">
                <a:solidFill>
                  <a:srgbClr val="00FF2A"/>
                </a:solidFill>
              </a:rPr>
              <a:t>CasJobs</a:t>
            </a:r>
            <a:r>
              <a:rPr lang="en-US" dirty="0" smtClean="0">
                <a:solidFill>
                  <a:srgbClr val="00FF2A"/>
                </a:solidFill>
              </a:rPr>
              <a:t>, in Preview pages.  Treat as a MAST HLSP.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Can empirically select subpopulations via clustering.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Can study changes through time.</a:t>
            </a:r>
            <a:endParaRPr lang="en-US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7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236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Progress on Past MUG Comments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180" y="704272"/>
            <a:ext cx="876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i="1" dirty="0" smtClean="0">
                <a:solidFill>
                  <a:srgbClr val="FFFF00"/>
                </a:solidFill>
              </a:rPr>
              <a:t>“Matching </a:t>
            </a:r>
            <a:r>
              <a:rPr lang="en-US" i="1" dirty="0">
                <a:solidFill>
                  <a:srgbClr val="FFFF00"/>
                </a:solidFill>
              </a:rPr>
              <a:t>of the photometric light curves between monthly and/or quarter periods for all sources would provide a high return to both the community and science, if done sooner than later. It would be beneficial if the </a:t>
            </a:r>
            <a:r>
              <a:rPr lang="en-US" i="1" dirty="0" err="1">
                <a:solidFill>
                  <a:srgbClr val="FFFF00"/>
                </a:solidFill>
              </a:rPr>
              <a:t>Kepler</a:t>
            </a:r>
            <a:r>
              <a:rPr lang="en-US" i="1" dirty="0">
                <a:solidFill>
                  <a:srgbClr val="FFFF00"/>
                </a:solidFill>
              </a:rPr>
              <a:t> team, who has the expertise to enable this to be accomplished, could work in a timely fashion with the MAST Team to enable this </a:t>
            </a:r>
            <a:r>
              <a:rPr lang="en-US" i="1" dirty="0" smtClean="0">
                <a:solidFill>
                  <a:srgbClr val="FFFF00"/>
                </a:solidFill>
              </a:rPr>
              <a:t>now.”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180" y="1904601"/>
            <a:ext cx="8763001" cy="46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This is an active area of research by experts in the field</a:t>
            </a:r>
            <a:r>
              <a:rPr lang="en-US" dirty="0" smtClean="0">
                <a:solidFill>
                  <a:srgbClr val="00FF2A"/>
                </a:solidFill>
              </a:rPr>
              <a:t>; one group is exploring use of Bayesian analysis on statistical entropy criteria, testing their results by injecting simulated variability and analyzing recovery of the signals</a:t>
            </a:r>
            <a:r>
              <a:rPr lang="en-US" dirty="0" smtClean="0">
                <a:solidFill>
                  <a:srgbClr val="00FF2A"/>
                </a:solidFill>
              </a:rPr>
              <a:t>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A “moderate” effort by MAST would due more harm than good.  Many users would be dissuaded to think about the problem and rely on the MAST stitching.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Many science users don’t even like using the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team’s PDC </a:t>
            </a:r>
            <a:r>
              <a:rPr lang="en-US" dirty="0" err="1" smtClean="0">
                <a:solidFill>
                  <a:srgbClr val="00FF2A"/>
                </a:solidFill>
              </a:rPr>
              <a:t>lightcurves</a:t>
            </a:r>
            <a:r>
              <a:rPr lang="en-US" dirty="0" smtClean="0">
                <a:solidFill>
                  <a:srgbClr val="00FF2A"/>
                </a:solidFill>
              </a:rPr>
              <a:t>; power users re-extract their own </a:t>
            </a:r>
            <a:r>
              <a:rPr lang="en-US" dirty="0" err="1" smtClean="0">
                <a:solidFill>
                  <a:srgbClr val="00FF2A"/>
                </a:solidFill>
              </a:rPr>
              <a:t>lightcurves</a:t>
            </a:r>
            <a:r>
              <a:rPr lang="en-US" dirty="0" smtClean="0">
                <a:solidFill>
                  <a:srgbClr val="00FF2A"/>
                </a:solidFill>
              </a:rPr>
              <a:t> from the raw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photometry in the Target Pixel Files.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This is also the suggestion by members of the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SOC, and a suite of python routines have been created to assist users in </a:t>
            </a:r>
            <a:r>
              <a:rPr lang="en-US" dirty="0" err="1" smtClean="0">
                <a:solidFill>
                  <a:srgbClr val="00FF2A"/>
                </a:solidFill>
              </a:rPr>
              <a:t>detrending</a:t>
            </a:r>
            <a:r>
              <a:rPr lang="en-US" dirty="0" smtClean="0">
                <a:solidFill>
                  <a:srgbClr val="00FF2A"/>
                </a:solidFill>
              </a:rPr>
              <a:t>, extracting, and even stitching.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00FF2A"/>
                </a:solidFill>
              </a:rPr>
              <a:t>Our response was that the problem was much too challenging to be done correctly (and robustly) at this time.  One avenue for medium-term investigation is to consider making the python tools from M. Still et al. available through MAST in some capacity, and remains a possibility to explore.</a:t>
            </a:r>
            <a:endParaRPr lang="en-US" dirty="0" smtClean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4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236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Future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180" y="704272"/>
            <a:ext cx="876300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What to add as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transitions to a legacy mission?  Which communities are underserved currently?  How will people want to use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data 5, 10, 20 years from now?  Which data will they want (and will we have the tools for them to use it)?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Lessons learned applied to K2 and TESS?  Knowledge gained can and should be applied to K2 (if it happens) and TESS going forward.  Development of tools and services for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likely to be relevant to future missions.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Improving data linkage and connectivity with </a:t>
            </a:r>
            <a:r>
              <a:rPr lang="en-US" dirty="0" err="1" smtClean="0">
                <a:solidFill>
                  <a:srgbClr val="00FF2A"/>
                </a:solidFill>
              </a:rPr>
              <a:t>Exoplanet</a:t>
            </a:r>
            <a:r>
              <a:rPr lang="en-US" dirty="0" smtClean="0">
                <a:solidFill>
                  <a:srgbClr val="00FF2A"/>
                </a:solidFill>
              </a:rPr>
              <a:t> Archive?  “Two-body” problem where </a:t>
            </a:r>
            <a:r>
              <a:rPr lang="en-US" dirty="0" err="1" smtClean="0">
                <a:solidFill>
                  <a:srgbClr val="00FF2A"/>
                </a:solidFill>
              </a:rPr>
              <a:t>NExScI</a:t>
            </a:r>
            <a:r>
              <a:rPr lang="en-US" dirty="0" smtClean="0">
                <a:solidFill>
                  <a:srgbClr val="00FF2A"/>
                </a:solidFill>
              </a:rPr>
              <a:t> has all the transit data, MAST has the actual data and star information.  Any improvement in linking the two is beneficial!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Enhance existing </a:t>
            </a:r>
            <a:r>
              <a:rPr lang="en-US" dirty="0" err="1" smtClean="0">
                <a:solidFill>
                  <a:srgbClr val="00FF2A"/>
                </a:solidFill>
              </a:rPr>
              <a:t>webtools</a:t>
            </a:r>
            <a:r>
              <a:rPr lang="en-US" dirty="0" smtClean="0">
                <a:solidFill>
                  <a:srgbClr val="00FF2A"/>
                </a:solidFill>
              </a:rPr>
              <a:t> and/or add new ones?  Catalog and preview plotter (R. Thompson), integration of </a:t>
            </a:r>
            <a:r>
              <a:rPr lang="en-US" dirty="0" err="1" smtClean="0">
                <a:solidFill>
                  <a:srgbClr val="00FF2A"/>
                </a:solidFill>
              </a:rPr>
              <a:t>Pyke</a:t>
            </a:r>
            <a:r>
              <a:rPr lang="en-US" dirty="0" smtClean="0">
                <a:solidFill>
                  <a:srgbClr val="00FF2A"/>
                </a:solidFill>
              </a:rPr>
              <a:t> (M. Still)?  </a:t>
            </a:r>
            <a:r>
              <a:rPr lang="en-US" dirty="0" err="1" smtClean="0">
                <a:solidFill>
                  <a:srgbClr val="00FF2A"/>
                </a:solidFill>
              </a:rPr>
              <a:t>NExScI</a:t>
            </a:r>
            <a:r>
              <a:rPr lang="en-US" dirty="0" smtClean="0">
                <a:solidFill>
                  <a:srgbClr val="00FF2A"/>
                </a:solidFill>
              </a:rPr>
              <a:t> precedence for offering analysis tools along with data (not just a data repository).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sz="2400" i="1" dirty="0" smtClean="0">
                <a:solidFill>
                  <a:srgbClr val="FFFF00"/>
                </a:solidFill>
              </a:rPr>
              <a:t>What are some of the important topics to discuss from your perspective?  </a:t>
            </a:r>
            <a:r>
              <a:rPr lang="en-US" sz="2400" i="1" dirty="0" err="1" smtClean="0">
                <a:solidFill>
                  <a:srgbClr val="FFFF00"/>
                </a:solidFill>
              </a:rPr>
              <a:t>Kepler</a:t>
            </a:r>
            <a:r>
              <a:rPr lang="en-US" sz="2400" i="1" dirty="0" smtClean="0">
                <a:solidFill>
                  <a:srgbClr val="FFFF00"/>
                </a:solidFill>
              </a:rPr>
              <a:t> legacy?  Data usage?  How do you want to use or browse </a:t>
            </a:r>
            <a:r>
              <a:rPr lang="en-US" sz="2400" i="1" dirty="0" err="1" smtClean="0">
                <a:solidFill>
                  <a:srgbClr val="FFFF00"/>
                </a:solidFill>
              </a:rPr>
              <a:t>Kepler</a:t>
            </a:r>
            <a:r>
              <a:rPr lang="en-US" sz="2400" i="1" dirty="0" smtClean="0">
                <a:solidFill>
                  <a:srgbClr val="FFFF00"/>
                </a:solidFill>
              </a:rPr>
              <a:t> data for your research?  What do you think other astronomers will want from the </a:t>
            </a:r>
            <a:r>
              <a:rPr lang="en-US" sz="2400" i="1" dirty="0" err="1" smtClean="0">
                <a:solidFill>
                  <a:srgbClr val="FFFF00"/>
                </a:solidFill>
              </a:rPr>
              <a:t>Kepler</a:t>
            </a:r>
            <a:r>
              <a:rPr lang="en-US" sz="2400" i="1" dirty="0" smtClean="0">
                <a:solidFill>
                  <a:srgbClr val="FFFF00"/>
                </a:solidFill>
              </a:rPr>
              <a:t> mission moving forward?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6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236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Supplemental Slides – Please Review</a:t>
            </a:r>
          </a:p>
        </p:txBody>
      </p:sp>
    </p:spTree>
    <p:extLst>
      <p:ext uri="{BB962C8B-B14F-4D97-AF65-F5344CB8AC3E}">
        <p14:creationId xmlns:p14="http://schemas.microsoft.com/office/powerpoint/2010/main" val="406189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“Classic” MAST Search Forms</a:t>
            </a:r>
          </a:p>
        </p:txBody>
      </p:sp>
      <p:pic>
        <p:nvPicPr>
          <p:cNvPr id="2" name="Picture 1" descr="MastClassicKepData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/>
          <a:stretch/>
        </p:blipFill>
        <p:spPr>
          <a:xfrm>
            <a:off x="5016611" y="770925"/>
            <a:ext cx="3985502" cy="5399102"/>
          </a:xfrm>
          <a:prstGeom prst="rect">
            <a:avLst/>
          </a:prstGeom>
        </p:spPr>
      </p:pic>
      <p:pic>
        <p:nvPicPr>
          <p:cNvPr id="3" name="Picture 2" descr="MastClassicKepTargets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" y="861359"/>
            <a:ext cx="4006275" cy="5308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84" y="502514"/>
            <a:ext cx="4522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F2A"/>
                </a:solidFill>
              </a:rPr>
              <a:t>http://</a:t>
            </a:r>
            <a:r>
              <a:rPr lang="en-US" sz="1400" dirty="0" err="1">
                <a:solidFill>
                  <a:srgbClr val="00FF2A"/>
                </a:solidFill>
              </a:rPr>
              <a:t>archive.stsci.edu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kepler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data_search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search.php</a:t>
            </a:r>
            <a:endParaRPr lang="en-US" sz="1400" dirty="0">
              <a:solidFill>
                <a:srgbClr val="00FF2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6611" y="502514"/>
            <a:ext cx="4522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F2A"/>
                </a:solidFill>
              </a:rPr>
              <a:t>http://</a:t>
            </a:r>
            <a:r>
              <a:rPr lang="en-US" sz="1400" dirty="0" err="1">
                <a:solidFill>
                  <a:srgbClr val="00FF2A"/>
                </a:solidFill>
              </a:rPr>
              <a:t>archive.stsci.edu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kepler</a:t>
            </a:r>
            <a:r>
              <a:rPr lang="en-US" sz="1400" dirty="0" smtClean="0">
                <a:solidFill>
                  <a:srgbClr val="00FF2A"/>
                </a:solidFill>
              </a:rPr>
              <a:t>/</a:t>
            </a:r>
            <a:r>
              <a:rPr lang="en-US" sz="1400" dirty="0" err="1" smtClean="0">
                <a:solidFill>
                  <a:srgbClr val="00FF2A"/>
                </a:solidFill>
              </a:rPr>
              <a:t>kepler_fov</a:t>
            </a:r>
            <a:r>
              <a:rPr lang="en-US" sz="1400" dirty="0" smtClean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search.php</a:t>
            </a:r>
            <a:endParaRPr lang="en-US" sz="1400" dirty="0">
              <a:solidFill>
                <a:srgbClr val="00FF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85" y="6104375"/>
            <a:ext cx="4003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2A"/>
                </a:solidFill>
              </a:rPr>
              <a:t>Target Search:  Info on stars in </a:t>
            </a:r>
            <a:r>
              <a:rPr lang="en-US" sz="1400" dirty="0" err="1" smtClean="0">
                <a:solidFill>
                  <a:srgbClr val="00FF2A"/>
                </a:solidFill>
              </a:rPr>
              <a:t>Kepler</a:t>
            </a:r>
            <a:r>
              <a:rPr lang="en-US" sz="1400" dirty="0" smtClean="0">
                <a:solidFill>
                  <a:srgbClr val="00FF2A"/>
                </a:solidFill>
              </a:rPr>
              <a:t> field-of-view, even if they were not observed.  Fluxes in various filters, stellar properties, proper motions.</a:t>
            </a:r>
            <a:endParaRPr lang="en-US" sz="1400" dirty="0">
              <a:solidFill>
                <a:srgbClr val="00FF2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9097" y="6157375"/>
            <a:ext cx="4003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2A"/>
                </a:solidFill>
              </a:rPr>
              <a:t>Data Search:  Info on </a:t>
            </a:r>
            <a:r>
              <a:rPr lang="en-US" sz="1400" dirty="0" err="1" smtClean="0">
                <a:solidFill>
                  <a:srgbClr val="00FF2A"/>
                </a:solidFill>
              </a:rPr>
              <a:t>Kepler</a:t>
            </a:r>
            <a:r>
              <a:rPr lang="en-US" sz="1400" dirty="0" smtClean="0">
                <a:solidFill>
                  <a:srgbClr val="00FF2A"/>
                </a:solidFill>
              </a:rPr>
              <a:t> observed </a:t>
            </a:r>
            <a:r>
              <a:rPr lang="en-US" sz="1400" dirty="0" err="1" smtClean="0">
                <a:solidFill>
                  <a:srgbClr val="00FF2A"/>
                </a:solidFill>
              </a:rPr>
              <a:t>lightcurves</a:t>
            </a:r>
            <a:r>
              <a:rPr lang="en-US" sz="1400" dirty="0" smtClean="0">
                <a:solidFill>
                  <a:srgbClr val="00FF2A"/>
                </a:solidFill>
              </a:rPr>
              <a:t>: cadence type, start/end times, CDPP values, crowding/contamination.</a:t>
            </a:r>
            <a:endParaRPr lang="en-US" sz="1400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2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CasJobs</a:t>
            </a:r>
            <a:r>
              <a:rPr lang="en-US" sz="4000" dirty="0" smtClean="0">
                <a:solidFill>
                  <a:srgbClr val="FFFF00"/>
                </a:solidFill>
              </a:rPr>
              <a:t>: SQL Access To Tables</a:t>
            </a:r>
          </a:p>
        </p:txBody>
      </p:sp>
      <p:pic>
        <p:nvPicPr>
          <p:cNvPr id="5" name="Picture 4" descr="CasJobs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" y="584268"/>
            <a:ext cx="5744372" cy="6251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3938" y="853423"/>
            <a:ext cx="301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F2A"/>
                </a:solidFill>
              </a:rPr>
              <a:t>http://</a:t>
            </a:r>
            <a:r>
              <a:rPr lang="en-US" sz="1400" dirty="0" err="1">
                <a:solidFill>
                  <a:srgbClr val="00FF2A"/>
                </a:solidFill>
              </a:rPr>
              <a:t>mastweb.stsci.edu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kplrcasjobs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3938" y="1398368"/>
            <a:ext cx="3010062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2A"/>
                </a:solidFill>
              </a:rPr>
              <a:t>Users can conduct powerful SQL queries to search for data or targets without having to download large amounts of </a:t>
            </a:r>
            <a:r>
              <a:rPr lang="en-US" sz="1400" dirty="0" err="1" smtClean="0">
                <a:solidFill>
                  <a:srgbClr val="00FF2A"/>
                </a:solidFill>
              </a:rPr>
              <a:t>Kepler</a:t>
            </a:r>
            <a:r>
              <a:rPr lang="en-US" sz="1400" dirty="0" smtClean="0">
                <a:solidFill>
                  <a:srgbClr val="00FF2A"/>
                </a:solidFill>
              </a:rPr>
              <a:t> FITS files.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In the example on the left, I selected all </a:t>
            </a:r>
            <a:r>
              <a:rPr lang="en-US" sz="1400" dirty="0" err="1" smtClean="0">
                <a:solidFill>
                  <a:srgbClr val="00FF2A"/>
                </a:solidFill>
              </a:rPr>
              <a:t>Kepler</a:t>
            </a:r>
            <a:r>
              <a:rPr lang="en-US" sz="1400" dirty="0" smtClean="0">
                <a:solidFill>
                  <a:srgbClr val="00FF2A"/>
                </a:solidFill>
              </a:rPr>
              <a:t> IDs observed in Short Cadence mode on or after Quarter 12 with a crowding values &gt; 0.95.  This effectively </a:t>
            </a:r>
            <a:r>
              <a:rPr lang="en-US" sz="1400" dirty="0" err="1" smtClean="0">
                <a:solidFill>
                  <a:srgbClr val="00FF2A"/>
                </a:solidFill>
              </a:rPr>
              <a:t>downselects</a:t>
            </a:r>
            <a:r>
              <a:rPr lang="en-US" sz="1400" dirty="0" smtClean="0">
                <a:solidFill>
                  <a:srgbClr val="00FF2A"/>
                </a:solidFill>
              </a:rPr>
              <a:t> from hundreds of thousands of targets to 624 in a matter of seconds.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All user queries are stored in </a:t>
            </a:r>
            <a:r>
              <a:rPr lang="en-US" sz="1400" dirty="0" err="1" smtClean="0">
                <a:solidFill>
                  <a:srgbClr val="00FF2A"/>
                </a:solidFill>
              </a:rPr>
              <a:t>CasJobs</a:t>
            </a:r>
            <a:r>
              <a:rPr lang="en-US" sz="1400" dirty="0" smtClean="0">
                <a:solidFill>
                  <a:srgbClr val="00FF2A"/>
                </a:solidFill>
              </a:rPr>
              <a:t> for later use/retrieval.  This includes the SQL command used to generate your output table, so you can re-use scripts in the future.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There is a built-in SQL implementation of cross-matching that allows you to cross-match targets based on RA, DEC between tables, including your own tables that you can upload into </a:t>
            </a:r>
            <a:r>
              <a:rPr lang="en-US" sz="1400" dirty="0" err="1" smtClean="0">
                <a:solidFill>
                  <a:srgbClr val="00FF2A"/>
                </a:solidFill>
              </a:rPr>
              <a:t>CasJobs</a:t>
            </a:r>
            <a:r>
              <a:rPr lang="en-US" sz="1400" dirty="0" smtClean="0">
                <a:solidFill>
                  <a:srgbClr val="00FF2A"/>
                </a:solidFill>
              </a:rPr>
              <a:t>.</a:t>
            </a:r>
            <a:endParaRPr lang="en-US" sz="1400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5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WGET and Pre-Packaged </a:t>
            </a:r>
            <a:r>
              <a:rPr lang="en-US" sz="4000" dirty="0" err="1" smtClean="0">
                <a:solidFill>
                  <a:srgbClr val="FFFF00"/>
                </a:solidFill>
              </a:rPr>
              <a:t>Tarballs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3938" y="853423"/>
            <a:ext cx="301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F2A"/>
                </a:solidFill>
              </a:rPr>
              <a:t>http://</a:t>
            </a:r>
            <a:r>
              <a:rPr lang="en-US" sz="1400" dirty="0" err="1">
                <a:solidFill>
                  <a:srgbClr val="00FF2A"/>
                </a:solidFill>
              </a:rPr>
              <a:t>archive.stsci.edu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kepler</a:t>
            </a:r>
            <a:r>
              <a:rPr lang="en-US" sz="1400" dirty="0">
                <a:solidFill>
                  <a:srgbClr val="00FF2A"/>
                </a:solidFill>
              </a:rPr>
              <a:t>/</a:t>
            </a:r>
            <a:r>
              <a:rPr lang="en-US" sz="1400" dirty="0" err="1">
                <a:solidFill>
                  <a:srgbClr val="00FF2A"/>
                </a:solidFill>
              </a:rPr>
              <a:t>publiclightcurves.html</a:t>
            </a:r>
            <a:endParaRPr lang="en-US" sz="1400" dirty="0">
              <a:solidFill>
                <a:srgbClr val="00FF2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3938" y="1398368"/>
            <a:ext cx="301006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2A"/>
                </a:solidFill>
              </a:rPr>
              <a:t>Users can generate custom </a:t>
            </a:r>
            <a:r>
              <a:rPr lang="en-US" sz="1400" dirty="0" err="1" smtClean="0">
                <a:solidFill>
                  <a:srgbClr val="00FF2A"/>
                </a:solidFill>
              </a:rPr>
              <a:t>wget</a:t>
            </a:r>
            <a:r>
              <a:rPr lang="en-US" sz="1400" dirty="0" smtClean="0">
                <a:solidFill>
                  <a:srgbClr val="00FF2A"/>
                </a:solidFill>
              </a:rPr>
              <a:t> scripts following simple instructions under “Search &amp; Retrieval” -&gt; “Download </a:t>
            </a:r>
            <a:r>
              <a:rPr lang="en-US" sz="1400" dirty="0" err="1" smtClean="0">
                <a:solidFill>
                  <a:srgbClr val="00FF2A"/>
                </a:solidFill>
              </a:rPr>
              <a:t>Lightcurves</a:t>
            </a:r>
            <a:r>
              <a:rPr lang="en-US" sz="1400" dirty="0" smtClean="0">
                <a:solidFill>
                  <a:srgbClr val="00FF2A"/>
                </a:solidFill>
              </a:rPr>
              <a:t>”.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Create set of </a:t>
            </a:r>
            <a:r>
              <a:rPr lang="en-US" sz="1400" dirty="0" err="1" smtClean="0">
                <a:solidFill>
                  <a:srgbClr val="00FF2A"/>
                </a:solidFill>
              </a:rPr>
              <a:t>wget</a:t>
            </a:r>
            <a:r>
              <a:rPr lang="en-US" sz="1400" dirty="0" smtClean="0">
                <a:solidFill>
                  <a:srgbClr val="00FF2A"/>
                </a:solidFill>
              </a:rPr>
              <a:t> commands in a text file, make it executable and run from Linux/Mac terminal.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No restrictions on number of files or size limits.</a:t>
            </a:r>
          </a:p>
          <a:p>
            <a:endParaRPr lang="en-US" sz="1400" dirty="0">
              <a:solidFill>
                <a:srgbClr val="00FF2A"/>
              </a:solidFill>
            </a:endParaRPr>
          </a:p>
          <a:p>
            <a:r>
              <a:rPr lang="en-US" sz="1400" dirty="0" smtClean="0">
                <a:solidFill>
                  <a:srgbClr val="00FF2A"/>
                </a:solidFill>
              </a:rPr>
              <a:t>Users can also download pre-packaged tar archives for all </a:t>
            </a:r>
            <a:r>
              <a:rPr lang="en-US" sz="1400" dirty="0" err="1" smtClean="0">
                <a:solidFill>
                  <a:srgbClr val="00FF2A"/>
                </a:solidFill>
              </a:rPr>
              <a:t>lightcurve</a:t>
            </a:r>
            <a:r>
              <a:rPr lang="en-US" sz="1400" dirty="0" smtClean="0">
                <a:solidFill>
                  <a:srgbClr val="00FF2A"/>
                </a:solidFill>
              </a:rPr>
              <a:t> files from a given Quarter, or sets comprised of KOI’s, red giants, or eclipsing binaries.</a:t>
            </a:r>
            <a:endParaRPr lang="en-US" sz="1400" dirty="0">
              <a:solidFill>
                <a:srgbClr val="00FF2A"/>
              </a:solidFill>
            </a:endParaRPr>
          </a:p>
        </p:txBody>
      </p:sp>
      <p:pic>
        <p:nvPicPr>
          <p:cNvPr id="3" name="Picture 2" descr="WGET_TARBALL_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4" t="31269" r="30050" b="20023"/>
          <a:stretch/>
        </p:blipFill>
        <p:spPr>
          <a:xfrm>
            <a:off x="253999" y="853423"/>
            <a:ext cx="5732915" cy="46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3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33" y="168570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Mission</a:t>
            </a:r>
          </a:p>
        </p:txBody>
      </p:sp>
      <p:pic>
        <p:nvPicPr>
          <p:cNvPr id="2" name="Picture 1" descr="KeplerSpacecraf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82" y="876456"/>
            <a:ext cx="3895905" cy="2262909"/>
          </a:xfrm>
          <a:prstGeom prst="rect">
            <a:avLst/>
          </a:prstGeom>
        </p:spPr>
      </p:pic>
      <p:pic>
        <p:nvPicPr>
          <p:cNvPr id="3" name="Picture 2" descr="KeplerSpacecraf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" y="876456"/>
            <a:ext cx="2865155" cy="2874818"/>
          </a:xfrm>
          <a:prstGeom prst="rect">
            <a:avLst/>
          </a:prstGeom>
        </p:spPr>
      </p:pic>
      <p:pic>
        <p:nvPicPr>
          <p:cNvPr id="8" name="Picture 7" descr="lightcurve8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9" y="3237129"/>
            <a:ext cx="3666836" cy="3237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454" y="3913909"/>
            <a:ext cx="45604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4-years of operations (now standing by with 2 reaction wheels).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Nearly-continuous coverage in ~3 month intervals (“Quarters”).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Broad-band optical filter (400-900 nm).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Relative photometric precision of a few 10’s ppm.</a:t>
            </a:r>
            <a:endParaRPr lang="en-US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33" y="168570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The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Mission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7545" y="1420919"/>
            <a:ext cx="4560455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Brief overview of older data retrieval methods at end of presentation.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Start with some specific examples of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use in the Portal.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Quick update on new UV fluxes coming soon.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New data MAST will provide soon: variability statistics.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FF2A"/>
                </a:solidFill>
              </a:rPr>
              <a:t>Maximize time for open discussion.</a:t>
            </a:r>
            <a:endParaRPr lang="en-US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6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Discovery Portal – A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Perspective</a:t>
            </a:r>
          </a:p>
        </p:txBody>
      </p:sp>
      <p:pic>
        <p:nvPicPr>
          <p:cNvPr id="4" name="Picture 3" descr="KeplerPortal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48"/>
            <a:ext cx="9144000" cy="488012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087226" y="4012327"/>
            <a:ext cx="1289276" cy="1876268"/>
          </a:xfrm>
          <a:prstGeom prst="straightConnector1">
            <a:avLst/>
          </a:prstGeom>
          <a:ln w="50800"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351" y="5782754"/>
            <a:ext cx="3146219" cy="66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Previews are for the latest Quarter for each star.</a:t>
            </a:r>
            <a:endParaRPr lang="en-US" dirty="0">
              <a:solidFill>
                <a:srgbClr val="00FF2A"/>
              </a:solidFill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6080766" y="1452905"/>
            <a:ext cx="1144954" cy="663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7421" y="1083573"/>
            <a:ext cx="84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Kepler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>
            <a:off x="6300517" y="2588588"/>
            <a:ext cx="1568298" cy="54659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77172" y="2219256"/>
            <a:ext cx="84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GALEX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6227" y="3124313"/>
            <a:ext cx="84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DDAD"/>
                </a:solidFill>
              </a:rPr>
              <a:t>Swift</a:t>
            </a:r>
            <a:endParaRPr lang="en-US" dirty="0">
              <a:solidFill>
                <a:srgbClr val="08DDAD"/>
              </a:solidFill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6029572" y="3493645"/>
            <a:ext cx="694289" cy="893935"/>
          </a:xfrm>
          <a:prstGeom prst="straightConnector1">
            <a:avLst/>
          </a:prstGeom>
          <a:ln>
            <a:solidFill>
              <a:srgbClr val="08DDA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54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Discovery Portal – A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Perspective</a:t>
            </a:r>
          </a:p>
        </p:txBody>
      </p:sp>
      <p:pic>
        <p:nvPicPr>
          <p:cNvPr id="2" name="Picture 1" descr="KeplerPortalNam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68"/>
            <a:ext cx="9144000" cy="4956772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13" idx="0"/>
          </p:cNvCxnSpPr>
          <p:nvPr/>
        </p:nvCxnSpPr>
        <p:spPr>
          <a:xfrm flipV="1">
            <a:off x="1573109" y="2934678"/>
            <a:ext cx="1601976" cy="2886564"/>
          </a:xfrm>
          <a:prstGeom prst="straightConnector1">
            <a:avLst/>
          </a:prstGeom>
          <a:ln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0"/>
          </p:cNvCxnSpPr>
          <p:nvPr/>
        </p:nvCxnSpPr>
        <p:spPr>
          <a:xfrm flipV="1">
            <a:off x="1573109" y="3568172"/>
            <a:ext cx="1504218" cy="2253070"/>
          </a:xfrm>
          <a:prstGeom prst="straightConnector1">
            <a:avLst/>
          </a:prstGeom>
          <a:ln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8264" y="5821242"/>
            <a:ext cx="254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Short and Long Cadence as separate rows.  Avoids crowding search results.</a:t>
            </a:r>
            <a:endParaRPr lang="en-US" dirty="0">
              <a:solidFill>
                <a:srgbClr val="00FF2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3572" y="5821242"/>
            <a:ext cx="2549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Number of datasets (</a:t>
            </a:r>
            <a:r>
              <a:rPr lang="en-US" dirty="0" err="1" smtClean="0">
                <a:solidFill>
                  <a:srgbClr val="00FF2A"/>
                </a:solidFill>
              </a:rPr>
              <a:t>lightcurves</a:t>
            </a:r>
            <a:r>
              <a:rPr lang="en-US" dirty="0" smtClean="0">
                <a:solidFill>
                  <a:srgbClr val="00FF2A"/>
                </a:solidFill>
              </a:rPr>
              <a:t>) per Quarter encapsulated in </a:t>
            </a:r>
            <a:r>
              <a:rPr lang="en-US" dirty="0" err="1" smtClean="0">
                <a:solidFill>
                  <a:srgbClr val="00FF2A"/>
                </a:solidFill>
              </a:rPr>
              <a:t>ObsID</a:t>
            </a:r>
            <a:r>
              <a:rPr lang="en-US" dirty="0" smtClean="0">
                <a:solidFill>
                  <a:srgbClr val="00FF2A"/>
                </a:solidFill>
              </a:rPr>
              <a:t>.</a:t>
            </a:r>
            <a:endParaRPr lang="en-US" dirty="0">
              <a:solidFill>
                <a:srgbClr val="00FF2A"/>
              </a:solidFill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5718417" y="3367660"/>
            <a:ext cx="987744" cy="2453582"/>
          </a:xfrm>
          <a:prstGeom prst="straightConnector1">
            <a:avLst/>
          </a:prstGeom>
          <a:ln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3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Discovery Portal – A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Perspective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9205" y="6052167"/>
            <a:ext cx="713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Cross-Search with VO allows users to discover complementary data at other wavelengths: radio, IR, high energy, that they may not be aware of.</a:t>
            </a:r>
            <a:endParaRPr lang="en-US" dirty="0">
              <a:solidFill>
                <a:srgbClr val="00FF2A"/>
              </a:solidFill>
            </a:endParaRPr>
          </a:p>
        </p:txBody>
      </p:sp>
      <p:pic>
        <p:nvPicPr>
          <p:cNvPr id="9" name="Picture 8" descr="KeplerPortalV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" y="584268"/>
            <a:ext cx="6766560" cy="53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Discovery Portal – A </a:t>
            </a:r>
            <a:r>
              <a:rPr lang="en-US" sz="4000" dirty="0" err="1" smtClean="0">
                <a:solidFill>
                  <a:srgbClr val="FFFF00"/>
                </a:solidFill>
              </a:rPr>
              <a:t>Kepler</a:t>
            </a:r>
            <a:r>
              <a:rPr lang="en-US" sz="4000" dirty="0" smtClean="0">
                <a:solidFill>
                  <a:srgbClr val="FFFF00"/>
                </a:solidFill>
              </a:rPr>
              <a:t> Perspective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12914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Cross-Match tool with MAST and CDS data allows for quick table creation.  Here I cross-matched </a:t>
            </a:r>
            <a:r>
              <a:rPr lang="en-US" dirty="0" err="1" smtClean="0">
                <a:solidFill>
                  <a:srgbClr val="00FF2A"/>
                </a:solidFill>
              </a:rPr>
              <a:t>Kepler</a:t>
            </a:r>
            <a:r>
              <a:rPr lang="en-US" dirty="0" smtClean="0">
                <a:solidFill>
                  <a:srgbClr val="00FF2A"/>
                </a:solidFill>
              </a:rPr>
              <a:t> </a:t>
            </a:r>
            <a:r>
              <a:rPr lang="en-US" dirty="0" err="1" smtClean="0">
                <a:solidFill>
                  <a:srgbClr val="00FF2A"/>
                </a:solidFill>
              </a:rPr>
              <a:t>circumbinary</a:t>
            </a:r>
            <a:r>
              <a:rPr lang="en-US" dirty="0" smtClean="0">
                <a:solidFill>
                  <a:srgbClr val="00FF2A"/>
                </a:solidFill>
              </a:rPr>
              <a:t> planets with WISE to get J,H,K and 4-filter WISE fluxes in seconds.</a:t>
            </a:r>
            <a:endParaRPr lang="en-US" dirty="0">
              <a:solidFill>
                <a:srgbClr val="00FF2A"/>
              </a:solidFill>
            </a:endParaRPr>
          </a:p>
        </p:txBody>
      </p:sp>
      <p:pic>
        <p:nvPicPr>
          <p:cNvPr id="5" name="Picture 4" descr="KeplerXMatch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68"/>
            <a:ext cx="9155707" cy="541346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724139" y="1606855"/>
            <a:ext cx="1577921" cy="4522287"/>
          </a:xfrm>
          <a:prstGeom prst="straightConnector1">
            <a:avLst/>
          </a:prstGeom>
          <a:ln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02060" y="1424039"/>
            <a:ext cx="2376502" cy="4705103"/>
          </a:xfrm>
          <a:prstGeom prst="straightConnector1">
            <a:avLst/>
          </a:prstGeom>
          <a:ln>
            <a:solidFill>
              <a:srgbClr val="00FF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3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533" y="-123618"/>
            <a:ext cx="878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Incoming Data (Near-Term)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4197" y="740885"/>
            <a:ext cx="68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FF2A"/>
                </a:solidFill>
              </a:rPr>
              <a:t>There will be more papers written about Kepler’s stars than its planets.</a:t>
            </a:r>
            <a:endParaRPr lang="en-US" i="1" dirty="0">
              <a:solidFill>
                <a:srgbClr val="00FF2A"/>
              </a:solidFill>
            </a:endParaRPr>
          </a:p>
        </p:txBody>
      </p:sp>
      <p:pic>
        <p:nvPicPr>
          <p:cNvPr id="4" name="Picture 3" descr="KSCII_word_cloud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97" y="1183491"/>
            <a:ext cx="5674732" cy="561798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838686" y="2222656"/>
            <a:ext cx="2542562" cy="3959576"/>
            <a:chOff x="5838686" y="2222656"/>
            <a:chExt cx="2542562" cy="3959576"/>
          </a:xfrm>
        </p:grpSpPr>
        <p:grpSp>
          <p:nvGrpSpPr>
            <p:cNvPr id="20" name="Group 19"/>
            <p:cNvGrpSpPr/>
            <p:nvPr/>
          </p:nvGrpSpPr>
          <p:grpSpPr>
            <a:xfrm>
              <a:off x="5983008" y="2222656"/>
              <a:ext cx="302304" cy="586942"/>
              <a:chOff x="5983008" y="2222656"/>
              <a:chExt cx="302304" cy="586942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6138495" y="2241900"/>
                <a:ext cx="0" cy="56769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983008" y="2222656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985503" y="2809598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5838686" y="5300109"/>
              <a:ext cx="302304" cy="882123"/>
              <a:chOff x="5838686" y="5300109"/>
              <a:chExt cx="302304" cy="88212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983008" y="5319353"/>
                <a:ext cx="0" cy="838655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838686" y="5300109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841181" y="6182232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7482413" y="3693255"/>
              <a:ext cx="302304" cy="586942"/>
              <a:chOff x="5983008" y="2222656"/>
              <a:chExt cx="302304" cy="58694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6138495" y="2241900"/>
                <a:ext cx="0" cy="56769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983008" y="2222656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985503" y="2809598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8078944" y="3398074"/>
              <a:ext cx="302304" cy="882123"/>
              <a:chOff x="5838686" y="5300109"/>
              <a:chExt cx="302304" cy="882123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983008" y="5319353"/>
                <a:ext cx="0" cy="838655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838686" y="5300109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841181" y="6182232"/>
                <a:ext cx="299809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/>
            <p:cNvCxnSpPr/>
            <p:nvPr/>
          </p:nvCxnSpPr>
          <p:spPr>
            <a:xfrm>
              <a:off x="6138495" y="2366984"/>
              <a:ext cx="1499405" cy="1326271"/>
            </a:xfrm>
            <a:prstGeom prst="straightConnector1">
              <a:avLst/>
            </a:prstGeom>
            <a:ln>
              <a:solidFill>
                <a:srgbClr val="00FF2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5985503" y="4280197"/>
              <a:ext cx="2237763" cy="1483313"/>
            </a:xfrm>
            <a:prstGeom prst="straightConnector1">
              <a:avLst/>
            </a:prstGeom>
            <a:ln>
              <a:solidFill>
                <a:srgbClr val="00FF2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004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236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Incoming Data – GALEX Fluxes From GCAT</a:t>
            </a:r>
          </a:p>
        </p:txBody>
      </p:sp>
      <p:pic>
        <p:nvPicPr>
          <p:cNvPr id="38" name="Picture 37" descr="GALEX-GR6-NUV-covfra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t="21999" r="17023" b="21517"/>
          <a:stretch/>
        </p:blipFill>
        <p:spPr>
          <a:xfrm>
            <a:off x="57726" y="584268"/>
            <a:ext cx="4380394" cy="4454769"/>
          </a:xfrm>
          <a:prstGeom prst="rect">
            <a:avLst/>
          </a:prstGeom>
        </p:spPr>
      </p:pic>
      <p:pic>
        <p:nvPicPr>
          <p:cNvPr id="39" name="Picture 38" descr="GALEX-Kepler-NUV-covfra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21999" r="15452" b="21517"/>
          <a:stretch/>
        </p:blipFill>
        <p:spPr>
          <a:xfrm>
            <a:off x="4709069" y="584268"/>
            <a:ext cx="4337056" cy="44547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78767" y="5043311"/>
            <a:ext cx="160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FF2A"/>
                </a:solidFill>
                <a:latin typeface="+mj-lt"/>
                <a:cs typeface="Comic Sans MS"/>
              </a:rPr>
              <a:t>GR6</a:t>
            </a:r>
            <a:endParaRPr lang="en-US" sz="4400" dirty="0">
              <a:solidFill>
                <a:srgbClr val="00FF2A"/>
              </a:solidFill>
              <a:latin typeface="+mj-lt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4549" y="5038619"/>
            <a:ext cx="160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FF2A"/>
                </a:solidFill>
                <a:latin typeface="+mj-lt"/>
                <a:cs typeface="Comic Sans MS"/>
              </a:rPr>
              <a:t>GR7</a:t>
            </a:r>
            <a:endParaRPr lang="en-US" sz="4400" dirty="0">
              <a:solidFill>
                <a:srgbClr val="00FF2A"/>
              </a:solidFill>
              <a:latin typeface="+mj-lt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12914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2A"/>
                </a:solidFill>
              </a:rPr>
              <a:t>New GALEX GCAT will be made available as a table in </a:t>
            </a:r>
            <a:r>
              <a:rPr lang="en-US" dirty="0" err="1" smtClean="0">
                <a:solidFill>
                  <a:srgbClr val="00FF2A"/>
                </a:solidFill>
              </a:rPr>
              <a:t>CasJobs</a:t>
            </a:r>
            <a:r>
              <a:rPr lang="en-US" dirty="0" smtClean="0">
                <a:solidFill>
                  <a:srgbClr val="00FF2A"/>
                </a:solidFill>
              </a:rPr>
              <a:t>, and in the Target table, replacing the current FUV and NUV fluxes previously cross-matched by MAST using GR6.</a:t>
            </a:r>
            <a:endParaRPr lang="en-US" dirty="0">
              <a:solidFill>
                <a:srgbClr val="00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1207</Words>
  <Application>Microsoft Macintosh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 Fleming</dc:creator>
  <cp:lastModifiedBy>Scot Fleming</cp:lastModifiedBy>
  <cp:revision>41</cp:revision>
  <dcterms:created xsi:type="dcterms:W3CDTF">2013-11-11T14:51:08Z</dcterms:created>
  <dcterms:modified xsi:type="dcterms:W3CDTF">2013-11-12T21:50:18Z</dcterms:modified>
</cp:coreProperties>
</file>