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4" r:id="rId6"/>
    <p:sldId id="266" r:id="rId7"/>
    <p:sldId id="265" r:id="rId8"/>
    <p:sldId id="270" r:id="rId9"/>
    <p:sldId id="261" r:id="rId10"/>
    <p:sldId id="258" r:id="rId11"/>
    <p:sldId id="267" r:id="rId12"/>
    <p:sldId id="262" r:id="rId13"/>
    <p:sldId id="263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11" d="100"/>
          <a:sy n="211" d="100"/>
        </p:scale>
        <p:origin x="-24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C7487-B0BF-C74D-8C2B-E5FEAD0D9FD1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FCFED-0A86-D940-99CE-54E27C235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92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FCFED-0A86-D940-99CE-54E27C235A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35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F77F-E44F-6546-8EC0-EB3A1481578D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8221-54D9-6F43-B424-20CCEC8A2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3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F77F-E44F-6546-8EC0-EB3A1481578D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8221-54D9-6F43-B424-20CCEC8A2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89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F77F-E44F-6546-8EC0-EB3A1481578D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8221-54D9-6F43-B424-20CCEC8A2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41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F77F-E44F-6546-8EC0-EB3A1481578D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8221-54D9-6F43-B424-20CCEC8A2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85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F77F-E44F-6546-8EC0-EB3A1481578D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8221-54D9-6F43-B424-20CCEC8A2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F77F-E44F-6546-8EC0-EB3A1481578D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8221-54D9-6F43-B424-20CCEC8A2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54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F77F-E44F-6546-8EC0-EB3A1481578D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8221-54D9-6F43-B424-20CCEC8A2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3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F77F-E44F-6546-8EC0-EB3A1481578D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8221-54D9-6F43-B424-20CCEC8A2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17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F77F-E44F-6546-8EC0-EB3A1481578D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8221-54D9-6F43-B424-20CCEC8A2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6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F77F-E44F-6546-8EC0-EB3A1481578D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8221-54D9-6F43-B424-20CCEC8A2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1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F77F-E44F-6546-8EC0-EB3A1481578D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8221-54D9-6F43-B424-20CCEC8A2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63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FF77F-E44F-6546-8EC0-EB3A1481578D}" type="datetimeFigureOut">
              <a:rPr lang="en-US" smtClean="0"/>
              <a:t>11/24/14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88221-54D9-6F43-B424-20CCEC8A2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7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weissman@stsci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AstroTag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MUG meeting, </a:t>
            </a:r>
            <a:r>
              <a:rPr lang="en-US" dirty="0" err="1" smtClean="0"/>
              <a:t>STScI</a:t>
            </a:r>
            <a:endParaRPr lang="en-US" dirty="0"/>
          </a:p>
          <a:p>
            <a:r>
              <a:rPr lang="en-US" dirty="0" smtClean="0"/>
              <a:t>December </a:t>
            </a:r>
            <a:r>
              <a:rPr lang="en-US" dirty="0" smtClean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418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Unified Astronomy Thesaurus (</a:t>
            </a:r>
            <a:r>
              <a:rPr lang="en-US" dirty="0" err="1" smtClean="0"/>
              <a:t>astrothesaurus.org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Community authored/edited thesaurus, was maintained by </a:t>
            </a:r>
            <a:r>
              <a:rPr lang="en-US" dirty="0" err="1" smtClean="0"/>
              <a:t>CfA</a:t>
            </a:r>
            <a:r>
              <a:rPr lang="en-US" dirty="0" smtClean="0"/>
              <a:t>, but is now maintained by AAS</a:t>
            </a:r>
          </a:p>
          <a:p>
            <a:r>
              <a:rPr lang="en-US" dirty="0" smtClean="0"/>
              <a:t>Combines IVOAT, PACS, journal </a:t>
            </a:r>
            <a:r>
              <a:rPr lang="en-US" dirty="0"/>
              <a:t>k</a:t>
            </a:r>
            <a:r>
              <a:rPr lang="en-US" dirty="0" smtClean="0"/>
              <a:t>eywords</a:t>
            </a:r>
          </a:p>
          <a:p>
            <a:r>
              <a:rPr lang="en-US" dirty="0" smtClean="0"/>
              <a:t>Creative Commons Licensed</a:t>
            </a:r>
          </a:p>
          <a:p>
            <a:pPr lvl="1"/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330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UAT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15 top-level terms (easy to browse)</a:t>
            </a:r>
          </a:p>
          <a:p>
            <a:pPr lvl="1"/>
            <a:r>
              <a:rPr lang="en-US" dirty="0" smtClean="0"/>
              <a:t>Community buy-in</a:t>
            </a:r>
          </a:p>
          <a:p>
            <a:pPr lvl="1"/>
            <a:r>
              <a:rPr lang="en-US" dirty="0" smtClean="0"/>
              <a:t>Web standards (SKOS/RDF)</a:t>
            </a:r>
          </a:p>
          <a:p>
            <a:r>
              <a:rPr lang="en-US" dirty="0" smtClean="0"/>
              <a:t>Caveats</a:t>
            </a:r>
          </a:p>
          <a:p>
            <a:pPr lvl="1"/>
            <a:r>
              <a:rPr lang="en-US" dirty="0" smtClean="0"/>
              <a:t>Not necessarily designed with tagging and search in mind</a:t>
            </a:r>
          </a:p>
          <a:p>
            <a:pPr lvl="1"/>
            <a:r>
              <a:rPr lang="en-US" dirty="0" smtClean="0"/>
              <a:t>Sometimes consensus means slow to change</a:t>
            </a:r>
          </a:p>
          <a:p>
            <a:pPr lvl="1"/>
            <a:r>
              <a:rPr lang="en-US" dirty="0" smtClean="0"/>
              <a:t>Combining RDF and relational data can be tricky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8814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Thesaurus Evaluation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490507"/>
              </p:ext>
            </p:extLst>
          </p:nvPr>
        </p:nvGraphicFramePr>
        <p:xfrm>
          <a:off x="571500" y="1459442"/>
          <a:ext cx="7818966" cy="4847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6322"/>
                <a:gridCol w="2606322"/>
                <a:gridCol w="2606322"/>
              </a:tblGrid>
              <a:tr h="4595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UAT</a:t>
                      </a:r>
                      <a:endParaRPr lang="en-US" b="1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IVOAT</a:t>
                      </a:r>
                      <a:endParaRPr lang="en-US" b="1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58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# concepts/labels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1909 / 3017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2890 / 3531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74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Max label</a:t>
                      </a:r>
                      <a:r>
                        <a:rPr lang="en-US" b="1" baseline="0" dirty="0" smtClean="0"/>
                        <a:t> length</a:t>
                      </a:r>
                      <a:endParaRPr lang="en-US" b="1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 </a:t>
                      </a:r>
                      <a:r>
                        <a:rPr lang="en-US" sz="1900" dirty="0" smtClean="0"/>
                        <a:t>“unidentified sources of radiation outside the solar system”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 </a:t>
                      </a:r>
                      <a:r>
                        <a:rPr lang="en-US" sz="1900" dirty="0" smtClean="0"/>
                        <a:t>“low mass x-ray binary star”</a:t>
                      </a:r>
                      <a:endParaRPr lang="en-US" sz="1800" dirty="0" smtClean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25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Found papers/</a:t>
                      </a:r>
                      <a:r>
                        <a:rPr lang="en-US" b="1" dirty="0" err="1" smtClean="0"/>
                        <a:t>progs</a:t>
                      </a:r>
                      <a:endParaRPr lang="en-US" b="1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99.1% / 87.3%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~100</a:t>
                      </a:r>
                      <a:r>
                        <a:rPr lang="en-US" baseline="0" dirty="0" smtClean="0"/>
                        <a:t>% / 99.2%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25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Not found papers/</a:t>
                      </a:r>
                      <a:r>
                        <a:rPr lang="en-US" b="1" dirty="0" err="1" smtClean="0"/>
                        <a:t>progs</a:t>
                      </a:r>
                      <a:endParaRPr lang="en-US" b="1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458 / 1200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 / 74</a:t>
                      </a:r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25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Not found concepts/labels</a:t>
                      </a:r>
                      <a:endParaRPr lang="en-US" b="1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433 (22.7%) / 969 (32.1%)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548 (20%) / 745 (21.1%)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876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saurus_Brows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6" y="814917"/>
            <a:ext cx="6348487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23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Expanding vocabulary for search</a:t>
            </a:r>
          </a:p>
          <a:p>
            <a:pPr lvl="1"/>
            <a:r>
              <a:rPr lang="en-US" dirty="0" smtClean="0"/>
              <a:t>Focusing on missing labels, not structure</a:t>
            </a:r>
          </a:p>
          <a:p>
            <a:pPr lvl="1"/>
            <a:r>
              <a:rPr lang="en-US" dirty="0" smtClean="0"/>
              <a:t>How best to share data, collaborate/merge with UAT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Tagging and search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95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Accuracy</a:t>
            </a:r>
          </a:p>
          <a:p>
            <a:pPr lvl="1"/>
            <a:r>
              <a:rPr lang="en-US" dirty="0" smtClean="0"/>
              <a:t>Human / machine error will create bad associations. How harmful is a misidentification of a type X object?</a:t>
            </a:r>
          </a:p>
          <a:p>
            <a:r>
              <a:rPr lang="en-US" dirty="0" smtClean="0"/>
              <a:t>Completeness </a:t>
            </a:r>
          </a:p>
          <a:p>
            <a:pPr lvl="1"/>
            <a:r>
              <a:rPr lang="en-US" dirty="0" smtClean="0"/>
              <a:t>Not everything will be tagged. How useful is a partial list of type X objects? </a:t>
            </a:r>
          </a:p>
          <a:p>
            <a:r>
              <a:rPr lang="en-US" dirty="0" smtClean="0"/>
              <a:t>Provenance </a:t>
            </a:r>
          </a:p>
          <a:p>
            <a:pPr lvl="1"/>
            <a:r>
              <a:rPr lang="en-US" dirty="0" smtClean="0"/>
              <a:t>How best to provide the source of tags for a data set?</a:t>
            </a:r>
          </a:p>
          <a:p>
            <a:pPr lvl="2"/>
            <a:r>
              <a:rPr lang="en-US" dirty="0" smtClean="0"/>
              <a:t>E.g. The list of papers containing the tags / and data set associations.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580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sweissman@stsci.edu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89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Storing associations between data sets and tags (words/phrases) </a:t>
            </a:r>
          </a:p>
          <a:p>
            <a:pPr lvl="1"/>
            <a:r>
              <a:rPr lang="en-US" dirty="0" smtClean="0"/>
              <a:t>IPPPSSOOT &lt;=&gt; {w_1, w_2, …, </a:t>
            </a:r>
            <a:r>
              <a:rPr lang="en-US" dirty="0" err="1" smtClean="0"/>
              <a:t>w_n</a:t>
            </a:r>
            <a:r>
              <a:rPr lang="en-US" dirty="0" smtClean="0"/>
              <a:t>}</a:t>
            </a:r>
          </a:p>
          <a:p>
            <a:endParaRPr lang="en-US" dirty="0"/>
          </a:p>
          <a:p>
            <a:r>
              <a:rPr lang="en-US" dirty="0" smtClean="0"/>
              <a:t>Tags have meaning</a:t>
            </a:r>
          </a:p>
          <a:p>
            <a:pPr lvl="1"/>
            <a:r>
              <a:rPr lang="en-US" dirty="0" smtClean="0"/>
              <a:t>Identify types of objects within a data set</a:t>
            </a:r>
          </a:p>
          <a:p>
            <a:pPr lvl="2"/>
            <a:r>
              <a:rPr lang="en-US" dirty="0" smtClean="0"/>
              <a:t>E.g. Dwarf irregular galaxies</a:t>
            </a:r>
          </a:p>
          <a:p>
            <a:pPr lvl="1"/>
            <a:r>
              <a:rPr lang="en-US" dirty="0" smtClean="0"/>
              <a:t>Identify data related to a particular area of study</a:t>
            </a:r>
          </a:p>
          <a:p>
            <a:pPr lvl="2"/>
            <a:r>
              <a:rPr lang="en-US" dirty="0" smtClean="0"/>
              <a:t>E.g. Galaxy interactions, galaxy formation</a:t>
            </a:r>
          </a:p>
        </p:txBody>
      </p:sp>
    </p:spTree>
    <p:extLst>
      <p:ext uri="{BB962C8B-B14F-4D97-AF65-F5344CB8AC3E}">
        <p14:creationId xmlns:p14="http://schemas.microsoft.com/office/powerpoint/2010/main" val="170733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Tagging from a Thesaurus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Tagging with concepts</a:t>
            </a:r>
          </a:p>
          <a:p>
            <a:pPr lvl="1"/>
            <a:r>
              <a:rPr lang="en-US" dirty="0"/>
              <a:t>Multiple labels in multiple languages can be used to express the same concept</a:t>
            </a:r>
          </a:p>
          <a:p>
            <a:pPr lvl="1"/>
            <a:r>
              <a:rPr lang="en-US" dirty="0"/>
              <a:t>Concept labels can change without changing concept/data set relations (&amp; v.v.)</a:t>
            </a:r>
          </a:p>
          <a:p>
            <a:r>
              <a:rPr lang="en-US" dirty="0" smtClean="0"/>
              <a:t>Relationships between concepts add additional meaning</a:t>
            </a:r>
          </a:p>
          <a:p>
            <a:pPr lvl="1"/>
            <a:r>
              <a:rPr lang="en-US" dirty="0" smtClean="0"/>
              <a:t>Broader term (BT), narrower term (NT), related term (RT), others</a:t>
            </a:r>
          </a:p>
        </p:txBody>
      </p:sp>
    </p:spTree>
    <p:extLst>
      <p:ext uri="{BB962C8B-B14F-4D97-AF65-F5344CB8AC3E}">
        <p14:creationId xmlns:p14="http://schemas.microsoft.com/office/powerpoint/2010/main" val="2138336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IANT_STARS_and_MASTSantaRegressionTests_–_MA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5" y="592156"/>
            <a:ext cx="8472772" cy="58017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4667" y="6265333"/>
            <a:ext cx="7133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www.mso.anu.edu.au</a:t>
            </a:r>
            <a:r>
              <a:rPr lang="en-US" dirty="0" smtClean="0"/>
              <a:t>/library/thesaurus/</a:t>
            </a:r>
            <a:r>
              <a:rPr lang="en-US" dirty="0" err="1" smtClean="0"/>
              <a:t>english</a:t>
            </a:r>
            <a:r>
              <a:rPr lang="en-US" dirty="0" smtClean="0"/>
              <a:t>/</a:t>
            </a:r>
            <a:r>
              <a:rPr lang="en-US" dirty="0" err="1" smtClean="0"/>
              <a:t>GIANTSTARS.html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503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41" y="412749"/>
            <a:ext cx="8681861" cy="55985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5500" y="6096000"/>
            <a:ext cx="643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support.ebsco.com</a:t>
            </a:r>
            <a:r>
              <a:rPr lang="en-US" dirty="0" smtClean="0"/>
              <a:t>/</a:t>
            </a:r>
            <a:r>
              <a:rPr lang="en-US" dirty="0" err="1" smtClean="0"/>
              <a:t>knowledge_base</a:t>
            </a:r>
            <a:r>
              <a:rPr lang="en-US" dirty="0" smtClean="0"/>
              <a:t>/</a:t>
            </a:r>
            <a:r>
              <a:rPr lang="en-US" dirty="0" err="1" smtClean="0"/>
              <a:t>detail.php?id</a:t>
            </a:r>
            <a:r>
              <a:rPr lang="en-US" dirty="0" smtClean="0"/>
              <a:t>=7047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984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Associations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Concept labels &lt;-&gt; Papers &lt;-&gt; Datasets</a:t>
            </a:r>
          </a:p>
          <a:p>
            <a:pPr lvl="1"/>
            <a:r>
              <a:rPr lang="en-US" dirty="0" smtClean="0"/>
              <a:t>Automatic matching of labels with papers/proposals</a:t>
            </a:r>
          </a:p>
          <a:p>
            <a:pPr lvl="1"/>
            <a:r>
              <a:rPr lang="en-US" dirty="0" smtClean="0"/>
              <a:t>Manual association of papers with data sets</a:t>
            </a:r>
          </a:p>
          <a:p>
            <a:endParaRPr lang="en-US" dirty="0" smtClean="0"/>
          </a:p>
          <a:p>
            <a:r>
              <a:rPr lang="en-US" dirty="0" smtClean="0"/>
              <a:t>Catalogs</a:t>
            </a:r>
          </a:p>
          <a:p>
            <a:pPr lvl="1"/>
            <a:r>
              <a:rPr lang="en-US" dirty="0" smtClean="0"/>
              <a:t>Type, morphology, etc.</a:t>
            </a:r>
          </a:p>
          <a:p>
            <a:endParaRPr lang="en-US" dirty="0" smtClean="0"/>
          </a:p>
          <a:p>
            <a:r>
              <a:rPr lang="en-US" dirty="0" smtClean="0"/>
              <a:t>User input (APT, etc.)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73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Thesaurus-enabled Features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Hierarchical browsing</a:t>
            </a:r>
          </a:p>
          <a:p>
            <a:r>
              <a:rPr lang="en-US" dirty="0" smtClean="0"/>
              <a:t>Search (with browsing)</a:t>
            </a:r>
          </a:p>
          <a:p>
            <a:r>
              <a:rPr lang="en-US" dirty="0" smtClean="0"/>
              <a:t>Result Filtering</a:t>
            </a:r>
          </a:p>
          <a:p>
            <a:r>
              <a:rPr lang="en-US" dirty="0" smtClean="0"/>
              <a:t>Breadcrumbs</a:t>
            </a:r>
          </a:p>
          <a:p>
            <a:r>
              <a:rPr lang="en-US" dirty="0" smtClean="0"/>
              <a:t>Tag clouds</a:t>
            </a:r>
          </a:p>
          <a:p>
            <a:r>
              <a:rPr lang="en-US" dirty="0" smtClean="0"/>
              <a:t>* Customized data delivery</a:t>
            </a:r>
          </a:p>
          <a:p>
            <a:r>
              <a:rPr lang="en-US" dirty="0" smtClean="0"/>
              <a:t>* Topic ranking for data sets through citation mining.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936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53667" y="6180667"/>
            <a:ext cx="3005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www.amazon.com</a:t>
            </a:r>
            <a:endParaRPr lang="en-US" dirty="0"/>
          </a:p>
        </p:txBody>
      </p:sp>
      <p:pic>
        <p:nvPicPr>
          <p:cNvPr id="4" name="Picture 3" descr="Amazon_com__astronomy_textboo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10" y="465666"/>
            <a:ext cx="8822724" cy="560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42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Choosing a Tag Set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Shape of tree:</a:t>
            </a:r>
          </a:p>
          <a:p>
            <a:pPr lvl="1"/>
            <a:r>
              <a:rPr lang="en-US" dirty="0" smtClean="0"/>
              <a:t>Top-level terms</a:t>
            </a:r>
          </a:p>
          <a:p>
            <a:pPr lvl="1"/>
            <a:r>
              <a:rPr lang="en-US" dirty="0" smtClean="0"/>
              <a:t>Depth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oly-hierarchy</a:t>
            </a:r>
          </a:p>
          <a:p>
            <a:r>
              <a:rPr lang="en-US" dirty="0" smtClean="0"/>
              <a:t>Are the right concepts with the right labels available?</a:t>
            </a:r>
          </a:p>
          <a:p>
            <a:pPr lvl="1"/>
            <a:r>
              <a:rPr lang="en-US" dirty="0" err="1" smtClean="0"/>
              <a:t>Astroparticle</a:t>
            </a:r>
            <a:r>
              <a:rPr lang="en-US" dirty="0" smtClean="0"/>
              <a:t> physics vs. Particle astrophysics</a:t>
            </a:r>
          </a:p>
          <a:p>
            <a:r>
              <a:rPr lang="en-US" dirty="0" smtClean="0"/>
              <a:t>What level of the concept tree do we tag at?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05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547</Words>
  <Application>Microsoft Macintosh PowerPoint</Application>
  <PresentationFormat>On-screen Show (4:3)</PresentationFormat>
  <Paragraphs>96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AstroTag</vt:lpstr>
      <vt:lpstr>Data Tagging</vt:lpstr>
      <vt:lpstr>Tagging from a Thesaurus</vt:lpstr>
      <vt:lpstr>PowerPoint Presentation</vt:lpstr>
      <vt:lpstr>PowerPoint Presentation</vt:lpstr>
      <vt:lpstr>Generating Associations </vt:lpstr>
      <vt:lpstr>Thesaurus-enabled Features </vt:lpstr>
      <vt:lpstr>PowerPoint Presentation</vt:lpstr>
      <vt:lpstr>Choosing a Tag Set </vt:lpstr>
      <vt:lpstr>The UAT</vt:lpstr>
      <vt:lpstr>UAT Continued</vt:lpstr>
      <vt:lpstr>Thesaurus Evaluation</vt:lpstr>
      <vt:lpstr>PowerPoint Presentation</vt:lpstr>
      <vt:lpstr>Next Steps</vt:lpstr>
      <vt:lpstr>Open Questions </vt:lpstr>
      <vt:lpstr>Thanks!</vt:lpstr>
    </vt:vector>
  </TitlesOfParts>
  <Company>AURA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AstroTag</dc:title>
  <dc:creator>Sarah Weissman</dc:creator>
  <cp:lastModifiedBy>Sarah Weissman</cp:lastModifiedBy>
  <cp:revision>24</cp:revision>
  <dcterms:created xsi:type="dcterms:W3CDTF">2014-11-24T15:06:42Z</dcterms:created>
  <dcterms:modified xsi:type="dcterms:W3CDTF">2014-11-24T17:50:46Z</dcterms:modified>
</cp:coreProperties>
</file>