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notesSlides/notesSlide1.xml" ContentType="application/vnd.openxmlformats-officedocument.presentationml.notesSlide+xml"/>
  <Override PartName="/ppt/charts/chart14.xml" ContentType="application/vnd.openxmlformats-officedocument.drawingml.chart+xml"/>
  <Override PartName="/ppt/charts/chart1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8"/>
  </p:notesMasterIdLst>
  <p:sldIdLst>
    <p:sldId id="256" r:id="rId2"/>
    <p:sldId id="257" r:id="rId3"/>
    <p:sldId id="284" r:id="rId4"/>
    <p:sldId id="259" r:id="rId5"/>
    <p:sldId id="260" r:id="rId6"/>
    <p:sldId id="279" r:id="rId7"/>
    <p:sldId id="297" r:id="rId8"/>
    <p:sldId id="261" r:id="rId9"/>
    <p:sldId id="285" r:id="rId10"/>
    <p:sldId id="298" r:id="rId11"/>
    <p:sldId id="262" r:id="rId12"/>
    <p:sldId id="278" r:id="rId13"/>
    <p:sldId id="267" r:id="rId14"/>
    <p:sldId id="280" r:id="rId15"/>
    <p:sldId id="293" r:id="rId16"/>
    <p:sldId id="295" r:id="rId17"/>
    <p:sldId id="294" r:id="rId18"/>
    <p:sldId id="296" r:id="rId19"/>
    <p:sldId id="282" r:id="rId20"/>
    <p:sldId id="287" r:id="rId21"/>
    <p:sldId id="271" r:id="rId22"/>
    <p:sldId id="272" r:id="rId23"/>
    <p:sldId id="288" r:id="rId24"/>
    <p:sldId id="269" r:id="rId25"/>
    <p:sldId id="270" r:id="rId26"/>
    <p:sldId id="281" r:id="rId27"/>
    <p:sldId id="264" r:id="rId28"/>
    <p:sldId id="265" r:id="rId29"/>
    <p:sldId id="299" r:id="rId30"/>
    <p:sldId id="276" r:id="rId31"/>
    <p:sldId id="289" r:id="rId32"/>
    <p:sldId id="290" r:id="rId33"/>
    <p:sldId id="300" r:id="rId34"/>
    <p:sldId id="301" r:id="rId35"/>
    <p:sldId id="302" r:id="rId36"/>
    <p:sldId id="303" r:id="rId37"/>
  </p:sldIdLst>
  <p:sldSz cx="10058400" cy="7772400"/>
  <p:notesSz cx="6858000" cy="9144000"/>
  <p:defaultTextStyle>
    <a:defPPr>
      <a:defRPr lang="en-US"/>
    </a:defPPr>
    <a:lvl1pPr marL="0" algn="l" defTabSz="509412" rtl="0" eaLnBrk="1" latinLnBrk="0" hangingPunct="1">
      <a:defRPr sz="2000" kern="1200">
        <a:solidFill>
          <a:schemeClr val="tx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EEFFE8"/>
    <a:srgbClr val="E5FFE3"/>
    <a:srgbClr val="E6FFD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7277" autoAdjust="0"/>
  </p:normalViewPr>
  <p:slideViewPr>
    <p:cSldViewPr snapToGrid="0" snapToObjects="1">
      <p:cViewPr varScale="1">
        <p:scale>
          <a:sx n="146" d="100"/>
          <a:sy n="146" d="100"/>
        </p:scale>
        <p:origin x="-232" y="-104"/>
      </p:cViewPr>
      <p:guideLst>
        <p:guide orient="horz" pos="2448"/>
        <p:guide pos="3168"/>
      </p:guideLst>
    </p:cSldViewPr>
  </p:slideViewPr>
  <p:notesTextViewPr>
    <p:cViewPr>
      <p:scale>
        <a:sx n="100" d="100"/>
        <a:sy n="100" d="100"/>
      </p:scale>
      <p:origin x="0" y="0"/>
    </p:cViewPr>
  </p:notesTextViewPr>
  <p:sorterViewPr>
    <p:cViewPr>
      <p:scale>
        <a:sx n="89" d="100"/>
        <a:sy n="89" d="100"/>
      </p:scale>
      <p:origin x="0" y="112"/>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koekemoe:Desktop:mug_2014:mast-survey-2014.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Macintosh%20HD:Users:koekemoe:Desktop:mast-user-survey-2013.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Macintosh%20HD:Users:koekemoe:Desktop:mug_2014:mast-survey-2014.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Macintosh%20HD:Users:koekemoe:Desktop:mast-user-survey-2013.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Macintosh%20HD:Users:koekemoe:Desktop:mug_2014:mast-survey-2014.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Macintosh%20HD:Users:koekemoe:Desktop:mug_2014:mast-survey-2014.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Macintosh%20HD:Users:koekemoe:Desktop:mug_2014:mast-survey-2014.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koekemoe1:functional:archive-mast:mug_2013:mast-user-survey-2013.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koekemoe:Desktop:mug_2014:mast-survey-2014.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koekemoe:Desktop:mug_2014:mast-survey-2014.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koekemoe:Desktop:mug_2014:mast-survey-2014.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koekemoe:Desktop:mast-user-survey-2013.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Macintosh%20HD:Users:koekemoe:Desktop:mug_2014:mast-survey-2014.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Macintosh%20HD:Users:koekemoe:Desktop:mug_2014:mast-survey-2014.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Macintosh%20HD:Users:koekemoe:Desktop:mug_2014:mast-survey-201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321 responses</a:t>
            </a:r>
          </a:p>
        </c:rich>
      </c:tx>
      <c:layout/>
      <c:overlay val="0"/>
    </c:title>
    <c:autoTitleDeleted val="0"/>
    <c:view3D>
      <c:rotX val="0"/>
      <c:hPercent val="100"/>
      <c:rotY val="0"/>
      <c:rAngAx val="0"/>
      <c:perspective val="4"/>
    </c:view3D>
    <c:floor>
      <c:thickness val="0"/>
    </c:floor>
    <c:sideWall>
      <c:thickness val="0"/>
    </c:sideWall>
    <c:backWall>
      <c:thickness val="0"/>
    </c:backWall>
    <c:plotArea>
      <c:layout/>
      <c:bar3DChart>
        <c:barDir val="col"/>
        <c:grouping val="standard"/>
        <c:varyColors val="0"/>
        <c:ser>
          <c:idx val="0"/>
          <c:order val="0"/>
          <c:invertIfNegative val="0"/>
          <c:cat>
            <c:strRef>
              <c:f>Sheet1!$A$3:$A$7</c:f>
              <c:strCache>
                <c:ptCount val="5"/>
                <c:pt idx="0">
                  <c:v>daily</c:v>
                </c:pt>
                <c:pt idx="1">
                  <c:v>few times/  week</c:v>
                </c:pt>
                <c:pt idx="2">
                  <c:v>few times / month</c:v>
                </c:pt>
                <c:pt idx="3">
                  <c:v>few times / year</c:v>
                </c:pt>
                <c:pt idx="4">
                  <c:v>never</c:v>
                </c:pt>
              </c:strCache>
            </c:strRef>
          </c:cat>
          <c:val>
            <c:numRef>
              <c:f>Sheet1!$C$3:$C$7</c:f>
              <c:numCache>
                <c:formatCode>0%</c:formatCode>
                <c:ptCount val="5"/>
                <c:pt idx="0">
                  <c:v>0.0342679127725857</c:v>
                </c:pt>
                <c:pt idx="1">
                  <c:v>0.143302180685358</c:v>
                </c:pt>
                <c:pt idx="2">
                  <c:v>0.361370716510903</c:v>
                </c:pt>
                <c:pt idx="3">
                  <c:v>0.429906542056075</c:v>
                </c:pt>
                <c:pt idx="4">
                  <c:v>0.0311526479750779</c:v>
                </c:pt>
              </c:numCache>
            </c:numRef>
          </c:val>
        </c:ser>
        <c:dLbls>
          <c:showLegendKey val="0"/>
          <c:showVal val="1"/>
          <c:showCatName val="0"/>
          <c:showSerName val="0"/>
          <c:showPercent val="0"/>
          <c:showBubbleSize val="0"/>
        </c:dLbls>
        <c:gapWidth val="75"/>
        <c:shape val="cylinder"/>
        <c:axId val="-2129004856"/>
        <c:axId val="-2129001848"/>
        <c:axId val="-2128998808"/>
      </c:bar3DChart>
      <c:catAx>
        <c:axId val="-2129004856"/>
        <c:scaling>
          <c:orientation val="minMax"/>
        </c:scaling>
        <c:delete val="0"/>
        <c:axPos val="b"/>
        <c:majorTickMark val="none"/>
        <c:minorTickMark val="none"/>
        <c:tickLblPos val="nextTo"/>
        <c:txPr>
          <a:bodyPr/>
          <a:lstStyle/>
          <a:p>
            <a:pPr>
              <a:defRPr sz="1400"/>
            </a:pPr>
            <a:endParaRPr lang="en-US"/>
          </a:p>
        </c:txPr>
        <c:crossAx val="-2129001848"/>
        <c:crosses val="autoZero"/>
        <c:auto val="1"/>
        <c:lblAlgn val="ctr"/>
        <c:lblOffset val="100"/>
        <c:noMultiLvlLbl val="0"/>
      </c:catAx>
      <c:valAx>
        <c:axId val="-2129001848"/>
        <c:scaling>
          <c:orientation val="minMax"/>
        </c:scaling>
        <c:delete val="0"/>
        <c:axPos val="l"/>
        <c:majorGridlines/>
        <c:numFmt formatCode="0%" sourceLinked="1"/>
        <c:majorTickMark val="none"/>
        <c:minorTickMark val="none"/>
        <c:tickLblPos val="nextTo"/>
        <c:txPr>
          <a:bodyPr/>
          <a:lstStyle/>
          <a:p>
            <a:pPr>
              <a:defRPr sz="1400"/>
            </a:pPr>
            <a:endParaRPr lang="en-US"/>
          </a:p>
        </c:txPr>
        <c:crossAx val="-2129004856"/>
        <c:crosses val="autoZero"/>
        <c:crossBetween val="between"/>
      </c:valAx>
      <c:serAx>
        <c:axId val="-2128998808"/>
        <c:scaling>
          <c:orientation val="minMax"/>
        </c:scaling>
        <c:delete val="1"/>
        <c:axPos val="b"/>
        <c:majorTickMark val="none"/>
        <c:minorTickMark val="none"/>
        <c:tickLblPos val="nextTo"/>
        <c:crossAx val="-2129001848"/>
        <c:crosses val="autoZero"/>
      </c:serAx>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smtClean="0"/>
              <a:t>2013:</a:t>
            </a:r>
          </a:p>
          <a:p>
            <a:pPr>
              <a:defRPr/>
            </a:pPr>
            <a:r>
              <a:rPr lang="en-US" dirty="0" smtClean="0"/>
              <a:t>138 responses</a:t>
            </a:r>
            <a:endParaRPr lang="en-US" dirty="0"/>
          </a:p>
        </c:rich>
      </c:tx>
      <c:layout>
        <c:manualLayout>
          <c:xMode val="edge"/>
          <c:yMode val="edge"/>
          <c:x val="0.345725077201913"/>
          <c:y val="0.00248636534813369"/>
        </c:manualLayout>
      </c:layout>
      <c:overlay val="1"/>
    </c:title>
    <c:autoTitleDeleted val="0"/>
    <c:view3D>
      <c:rotX val="72"/>
      <c:rotY val="262"/>
      <c:depthPercent val="100"/>
      <c:rAngAx val="0"/>
      <c:perspective val="0"/>
    </c:view3D>
    <c:floor>
      <c:thickness val="0"/>
    </c:floor>
    <c:sideWall>
      <c:thickness val="0"/>
    </c:sideWall>
    <c:backWall>
      <c:thickness val="0"/>
    </c:backWall>
    <c:plotArea>
      <c:layout>
        <c:manualLayout>
          <c:layoutTarget val="inner"/>
          <c:xMode val="edge"/>
          <c:yMode val="edge"/>
          <c:x val="0.108875815991051"/>
          <c:y val="0.170565829847227"/>
          <c:w val="0.79461528068388"/>
          <c:h val="0.794722545501312"/>
        </c:manualLayout>
      </c:layout>
      <c:pie3DChart>
        <c:varyColors val="1"/>
        <c:ser>
          <c:idx val="1"/>
          <c:order val="1"/>
          <c:dPt>
            <c:idx val="1"/>
            <c:bubble3D val="0"/>
            <c:spPr>
              <a:solidFill>
                <a:schemeClr val="accent4">
                  <a:lumMod val="60000"/>
                  <a:lumOff val="40000"/>
                </a:schemeClr>
              </a:solidFill>
            </c:spPr>
          </c:dPt>
          <c:dPt>
            <c:idx val="2"/>
            <c:bubble3D val="0"/>
            <c:spPr>
              <a:solidFill>
                <a:schemeClr val="accent3">
                  <a:lumMod val="75000"/>
                </a:schemeClr>
              </a:solidFill>
            </c:spPr>
          </c:dPt>
          <c:dPt>
            <c:idx val="3"/>
            <c:bubble3D val="0"/>
            <c:spPr>
              <a:solidFill>
                <a:schemeClr val="accent6">
                  <a:lumMod val="50000"/>
                </a:schemeClr>
              </a:solidFill>
            </c:spPr>
          </c:dPt>
          <c:dLbls>
            <c:txPr>
              <a:bodyPr/>
              <a:lstStyle/>
              <a:p>
                <a:pPr>
                  <a:defRPr sz="1200"/>
                </a:pPr>
                <a:endParaRPr lang="en-US"/>
              </a:p>
            </c:txPr>
            <c:showLegendKey val="0"/>
            <c:showVal val="0"/>
            <c:showCatName val="1"/>
            <c:showSerName val="0"/>
            <c:showPercent val="1"/>
            <c:showBubbleSize val="0"/>
            <c:showLeaderLines val="1"/>
          </c:dLbls>
          <c:cat>
            <c:strRef>
              <c:f>Sheet1!$A$144:$A$147</c:f>
              <c:strCache>
                <c:ptCount val="4"/>
                <c:pt idx="0">
                  <c:v>Extensively</c:v>
                </c:pt>
                <c:pt idx="1">
                  <c:v>Moderately</c:v>
                </c:pt>
                <c:pt idx="2">
                  <c:v>Rarely</c:v>
                </c:pt>
                <c:pt idx="3">
                  <c:v>None</c:v>
                </c:pt>
              </c:strCache>
            </c:strRef>
          </c:cat>
          <c:val>
            <c:numRef>
              <c:f>Sheet1!$B$144:$B$147</c:f>
              <c:numCache>
                <c:formatCode>General</c:formatCode>
                <c:ptCount val="4"/>
                <c:pt idx="0">
                  <c:v>16.0</c:v>
                </c:pt>
                <c:pt idx="1">
                  <c:v>55.0</c:v>
                </c:pt>
                <c:pt idx="2">
                  <c:v>44.0</c:v>
                </c:pt>
                <c:pt idx="3">
                  <c:v>23.0</c:v>
                </c:pt>
              </c:numCache>
            </c:numRef>
          </c:val>
        </c:ser>
        <c:ser>
          <c:idx val="0"/>
          <c:order val="0"/>
          <c:dPt>
            <c:idx val="1"/>
            <c:bubble3D val="0"/>
            <c:spPr>
              <a:solidFill>
                <a:schemeClr val="accent3">
                  <a:lumMod val="75000"/>
                </a:schemeClr>
              </a:solidFill>
            </c:spPr>
          </c:dPt>
          <c:dPt>
            <c:idx val="2"/>
            <c:bubble3D val="0"/>
            <c:spPr>
              <a:solidFill>
                <a:schemeClr val="accent4">
                  <a:lumMod val="60000"/>
                  <a:lumOff val="40000"/>
                </a:schemeClr>
              </a:solidFill>
            </c:spPr>
          </c:dPt>
          <c:dPt>
            <c:idx val="3"/>
            <c:bubble3D val="0"/>
            <c:spPr>
              <a:solidFill>
                <a:schemeClr val="accent6">
                  <a:lumMod val="50000"/>
                </a:schemeClr>
              </a:solidFill>
            </c:spPr>
          </c:dPt>
          <c:dLbls>
            <c:showLegendKey val="0"/>
            <c:showVal val="0"/>
            <c:showCatName val="1"/>
            <c:showSerName val="0"/>
            <c:showPercent val="1"/>
            <c:showBubbleSize val="0"/>
            <c:showLeaderLines val="1"/>
          </c:dLbls>
          <c:cat>
            <c:strRef>
              <c:f>Sheet1!$A$144:$A$147</c:f>
              <c:strCache>
                <c:ptCount val="4"/>
                <c:pt idx="0">
                  <c:v>Extensively</c:v>
                </c:pt>
                <c:pt idx="1">
                  <c:v>Moderately</c:v>
                </c:pt>
                <c:pt idx="2">
                  <c:v>Rarely</c:v>
                </c:pt>
                <c:pt idx="3">
                  <c:v>None</c:v>
                </c:pt>
              </c:strCache>
            </c:strRef>
          </c:cat>
          <c:val>
            <c:numRef>
              <c:f>Sheet1!$B$144:$B$147</c:f>
              <c:numCache>
                <c:formatCode>General</c:formatCode>
                <c:ptCount val="4"/>
                <c:pt idx="0">
                  <c:v>16.0</c:v>
                </c:pt>
                <c:pt idx="1">
                  <c:v>55.0</c:v>
                </c:pt>
                <c:pt idx="2">
                  <c:v>44.0</c:v>
                </c:pt>
                <c:pt idx="3">
                  <c:v>23.0</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smtClean="0"/>
              <a:t>2014:</a:t>
            </a:r>
          </a:p>
          <a:p>
            <a:pPr>
              <a:defRPr/>
            </a:pPr>
            <a:r>
              <a:rPr lang="en-US" dirty="0" smtClean="0"/>
              <a:t>265 </a:t>
            </a:r>
            <a:r>
              <a:rPr lang="en-US" dirty="0"/>
              <a:t>responses</a:t>
            </a:r>
          </a:p>
        </c:rich>
      </c:tx>
      <c:layout/>
      <c:overlay val="1"/>
    </c:title>
    <c:autoTitleDeleted val="0"/>
    <c:view3D>
      <c:rotX val="72"/>
      <c:rotY val="262"/>
      <c:depthPercent val="100"/>
      <c:rAngAx val="0"/>
      <c:perspective val="0"/>
    </c:view3D>
    <c:floor>
      <c:thickness val="0"/>
    </c:floor>
    <c:sideWall>
      <c:thickness val="0"/>
    </c:sideWall>
    <c:backWall>
      <c:thickness val="0"/>
    </c:backWall>
    <c:plotArea>
      <c:layout>
        <c:manualLayout>
          <c:layoutTarget val="inner"/>
          <c:xMode val="edge"/>
          <c:yMode val="edge"/>
          <c:x val="0.088731889290815"/>
          <c:y val="0.166602363320303"/>
          <c:w val="0.790250782548513"/>
          <c:h val="0.782727593326635"/>
        </c:manualLayout>
      </c:layout>
      <c:pie3DChart>
        <c:varyColors val="1"/>
        <c:ser>
          <c:idx val="1"/>
          <c:order val="1"/>
          <c:dPt>
            <c:idx val="1"/>
            <c:bubble3D val="0"/>
            <c:spPr>
              <a:solidFill>
                <a:schemeClr val="accent4">
                  <a:lumMod val="60000"/>
                  <a:lumOff val="40000"/>
                </a:schemeClr>
              </a:solidFill>
            </c:spPr>
          </c:dPt>
          <c:dPt>
            <c:idx val="2"/>
            <c:bubble3D val="0"/>
            <c:spPr>
              <a:solidFill>
                <a:schemeClr val="accent3">
                  <a:lumMod val="75000"/>
                </a:schemeClr>
              </a:solidFill>
            </c:spPr>
          </c:dPt>
          <c:dPt>
            <c:idx val="3"/>
            <c:bubble3D val="0"/>
            <c:spPr>
              <a:solidFill>
                <a:schemeClr val="accent6">
                  <a:lumMod val="50000"/>
                </a:schemeClr>
              </a:solidFill>
            </c:spPr>
          </c:dPt>
          <c:dLbls>
            <c:txPr>
              <a:bodyPr/>
              <a:lstStyle/>
              <a:p>
                <a:pPr>
                  <a:defRPr sz="1600"/>
                </a:pPr>
                <a:endParaRPr lang="en-US"/>
              </a:p>
            </c:txPr>
            <c:showLegendKey val="0"/>
            <c:showVal val="0"/>
            <c:showCatName val="1"/>
            <c:showSerName val="0"/>
            <c:showPercent val="1"/>
            <c:showBubbleSize val="0"/>
            <c:showLeaderLines val="1"/>
          </c:dLbls>
          <c:cat>
            <c:strRef>
              <c:f>Sheet1!$A$164:$A$167</c:f>
              <c:strCache>
                <c:ptCount val="4"/>
                <c:pt idx="0">
                  <c:v>Extensively</c:v>
                </c:pt>
                <c:pt idx="1">
                  <c:v>Moderately</c:v>
                </c:pt>
                <c:pt idx="2">
                  <c:v>Rarely</c:v>
                </c:pt>
                <c:pt idx="3">
                  <c:v>None</c:v>
                </c:pt>
              </c:strCache>
            </c:strRef>
          </c:cat>
          <c:val>
            <c:numRef>
              <c:f>Sheet1!$B$164:$B$167</c:f>
              <c:numCache>
                <c:formatCode>General</c:formatCode>
                <c:ptCount val="4"/>
                <c:pt idx="0">
                  <c:v>24.0</c:v>
                </c:pt>
                <c:pt idx="1">
                  <c:v>118.0</c:v>
                </c:pt>
                <c:pt idx="2">
                  <c:v>73.0</c:v>
                </c:pt>
                <c:pt idx="3">
                  <c:v>50.0</c:v>
                </c:pt>
              </c:numCache>
            </c:numRef>
          </c:val>
        </c:ser>
        <c:ser>
          <c:idx val="0"/>
          <c:order val="0"/>
          <c:dPt>
            <c:idx val="1"/>
            <c:bubble3D val="0"/>
            <c:spPr>
              <a:solidFill>
                <a:schemeClr val="accent3">
                  <a:lumMod val="75000"/>
                </a:schemeClr>
              </a:solidFill>
            </c:spPr>
          </c:dPt>
          <c:dPt>
            <c:idx val="2"/>
            <c:bubble3D val="0"/>
            <c:spPr>
              <a:solidFill>
                <a:schemeClr val="accent4">
                  <a:lumMod val="60000"/>
                  <a:lumOff val="40000"/>
                </a:schemeClr>
              </a:solidFill>
            </c:spPr>
          </c:dPt>
          <c:dPt>
            <c:idx val="3"/>
            <c:bubble3D val="0"/>
            <c:spPr>
              <a:solidFill>
                <a:schemeClr val="accent6">
                  <a:lumMod val="50000"/>
                </a:schemeClr>
              </a:solidFill>
            </c:spPr>
          </c:dPt>
          <c:dLbls>
            <c:showLegendKey val="0"/>
            <c:showVal val="0"/>
            <c:showCatName val="1"/>
            <c:showSerName val="0"/>
            <c:showPercent val="1"/>
            <c:showBubbleSize val="0"/>
            <c:showLeaderLines val="1"/>
          </c:dLbls>
          <c:cat>
            <c:strRef>
              <c:f>Sheet1!$A$164:$A$167</c:f>
              <c:strCache>
                <c:ptCount val="4"/>
                <c:pt idx="0">
                  <c:v>Extensively</c:v>
                </c:pt>
                <c:pt idx="1">
                  <c:v>Moderately</c:v>
                </c:pt>
                <c:pt idx="2">
                  <c:v>Rarely</c:v>
                </c:pt>
                <c:pt idx="3">
                  <c:v>None</c:v>
                </c:pt>
              </c:strCache>
            </c:strRef>
          </c:cat>
          <c:val>
            <c:numRef>
              <c:f>Sheet1!$B$164:$B$167</c:f>
              <c:numCache>
                <c:formatCode>General</c:formatCode>
                <c:ptCount val="4"/>
                <c:pt idx="0">
                  <c:v>24.0</c:v>
                </c:pt>
                <c:pt idx="1">
                  <c:v>118.0</c:v>
                </c:pt>
                <c:pt idx="2">
                  <c:v>73.0</c:v>
                </c:pt>
                <c:pt idx="3">
                  <c:v>50.0</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smtClean="0"/>
              <a:t>2013:</a:t>
            </a:r>
          </a:p>
          <a:p>
            <a:pPr>
              <a:defRPr/>
            </a:pPr>
            <a:r>
              <a:rPr lang="en-US" dirty="0" smtClean="0"/>
              <a:t>179 </a:t>
            </a:r>
            <a:r>
              <a:rPr lang="en-US" dirty="0"/>
              <a:t>responses</a:t>
            </a:r>
          </a:p>
        </c:rich>
      </c:tx>
      <c:layout/>
      <c:overlay val="0"/>
    </c:title>
    <c:autoTitleDeleted val="0"/>
    <c:view3D>
      <c:rotX val="72"/>
      <c:rotY val="262"/>
      <c:depthPercent val="100"/>
      <c:rAngAx val="0"/>
      <c:perspective val="0"/>
    </c:view3D>
    <c:floor>
      <c:thickness val="0"/>
    </c:floor>
    <c:sideWall>
      <c:thickness val="0"/>
    </c:sideWall>
    <c:backWall>
      <c:thickness val="0"/>
    </c:backWall>
    <c:plotArea>
      <c:layout>
        <c:manualLayout>
          <c:layoutTarget val="inner"/>
          <c:xMode val="edge"/>
          <c:yMode val="edge"/>
          <c:x val="0.0278255534984608"/>
          <c:y val="0.20703787021061"/>
          <c:w val="0.952293417175159"/>
          <c:h val="0.7748851086238"/>
        </c:manualLayout>
      </c:layout>
      <c:pie3DChart>
        <c:varyColors val="1"/>
        <c:ser>
          <c:idx val="0"/>
          <c:order val="0"/>
          <c:dPt>
            <c:idx val="1"/>
            <c:bubble3D val="0"/>
            <c:spPr>
              <a:solidFill>
                <a:schemeClr val="accent4">
                  <a:lumMod val="60000"/>
                  <a:lumOff val="40000"/>
                </a:schemeClr>
              </a:solidFill>
            </c:spPr>
          </c:dPt>
          <c:dPt>
            <c:idx val="2"/>
            <c:bubble3D val="0"/>
            <c:spPr>
              <a:solidFill>
                <a:schemeClr val="accent3">
                  <a:lumMod val="75000"/>
                </a:schemeClr>
              </a:solidFill>
            </c:spPr>
          </c:dPt>
          <c:dPt>
            <c:idx val="3"/>
            <c:bubble3D val="0"/>
            <c:spPr>
              <a:solidFill>
                <a:schemeClr val="accent6">
                  <a:lumMod val="50000"/>
                </a:schemeClr>
              </a:solidFill>
            </c:spPr>
          </c:dPt>
          <c:dLbls>
            <c:txPr>
              <a:bodyPr/>
              <a:lstStyle/>
              <a:p>
                <a:pPr>
                  <a:defRPr sz="1200"/>
                </a:pPr>
                <a:endParaRPr lang="en-US"/>
              </a:p>
            </c:txPr>
            <c:showLegendKey val="0"/>
            <c:showVal val="0"/>
            <c:showCatName val="1"/>
            <c:showSerName val="0"/>
            <c:showPercent val="1"/>
            <c:showBubbleSize val="0"/>
            <c:showLeaderLines val="1"/>
          </c:dLbls>
          <c:cat>
            <c:strRef>
              <c:f>Sheet1!$A$170:$A$173</c:f>
              <c:strCache>
                <c:ptCount val="4"/>
                <c:pt idx="0">
                  <c:v>Cone Search</c:v>
                </c:pt>
                <c:pt idx="1">
                  <c:v>Casjobs/SQL</c:v>
                </c:pt>
                <c:pt idx="2">
                  <c:v>Download full catalog</c:v>
                </c:pt>
                <c:pt idx="3">
                  <c:v>Other</c:v>
                </c:pt>
              </c:strCache>
            </c:strRef>
          </c:cat>
          <c:val>
            <c:numRef>
              <c:f>Sheet1!$B$170:$B$173</c:f>
              <c:numCache>
                <c:formatCode>General</c:formatCode>
                <c:ptCount val="4"/>
                <c:pt idx="0">
                  <c:v>82.0</c:v>
                </c:pt>
                <c:pt idx="1">
                  <c:v>53.0</c:v>
                </c:pt>
                <c:pt idx="2">
                  <c:v>44.0</c:v>
                </c:pt>
                <c:pt idx="3">
                  <c:v>4.0</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800"/>
            </a:pPr>
            <a:r>
              <a:rPr lang="en-US" sz="1800" dirty="0" smtClean="0"/>
              <a:t>2014:</a:t>
            </a:r>
          </a:p>
          <a:p>
            <a:pPr>
              <a:defRPr sz="1800"/>
            </a:pPr>
            <a:r>
              <a:rPr lang="en-US" sz="1800" dirty="0" smtClean="0"/>
              <a:t>290 </a:t>
            </a:r>
            <a:r>
              <a:rPr lang="en-US" sz="1800" dirty="0"/>
              <a:t>responses</a:t>
            </a:r>
          </a:p>
        </c:rich>
      </c:tx>
      <c:layout/>
      <c:overlay val="0"/>
    </c:title>
    <c:autoTitleDeleted val="0"/>
    <c:view3D>
      <c:rotX val="72"/>
      <c:rotY val="262"/>
      <c:depthPercent val="100"/>
      <c:rAngAx val="0"/>
      <c:perspective val="0"/>
    </c:view3D>
    <c:floor>
      <c:thickness val="0"/>
    </c:floor>
    <c:sideWall>
      <c:thickness val="0"/>
    </c:sideWall>
    <c:backWall>
      <c:thickness val="0"/>
    </c:backWall>
    <c:plotArea>
      <c:layout>
        <c:manualLayout>
          <c:layoutTarget val="inner"/>
          <c:xMode val="edge"/>
          <c:yMode val="edge"/>
          <c:x val="0.088731889290815"/>
          <c:y val="0.156103437040255"/>
          <c:w val="0.860875180076325"/>
          <c:h val="0.78148536817873"/>
        </c:manualLayout>
      </c:layout>
      <c:pie3DChart>
        <c:varyColors val="1"/>
        <c:ser>
          <c:idx val="0"/>
          <c:order val="0"/>
          <c:dPt>
            <c:idx val="1"/>
            <c:bubble3D val="0"/>
            <c:spPr>
              <a:solidFill>
                <a:schemeClr val="accent4">
                  <a:lumMod val="60000"/>
                  <a:lumOff val="40000"/>
                </a:schemeClr>
              </a:solidFill>
            </c:spPr>
          </c:dPt>
          <c:dPt>
            <c:idx val="2"/>
            <c:bubble3D val="0"/>
            <c:spPr>
              <a:solidFill>
                <a:schemeClr val="accent3">
                  <a:lumMod val="75000"/>
                </a:schemeClr>
              </a:solidFill>
            </c:spPr>
          </c:dPt>
          <c:dPt>
            <c:idx val="3"/>
            <c:bubble3D val="0"/>
            <c:spPr>
              <a:solidFill>
                <a:schemeClr val="accent6">
                  <a:lumMod val="50000"/>
                </a:schemeClr>
              </a:solidFill>
            </c:spPr>
          </c:dPt>
          <c:dLbls>
            <c:txPr>
              <a:bodyPr/>
              <a:lstStyle/>
              <a:p>
                <a:pPr>
                  <a:defRPr sz="1600"/>
                </a:pPr>
                <a:endParaRPr lang="en-US"/>
              </a:p>
            </c:txPr>
            <c:showLegendKey val="0"/>
            <c:showVal val="0"/>
            <c:showCatName val="1"/>
            <c:showSerName val="0"/>
            <c:showPercent val="1"/>
            <c:showBubbleSize val="0"/>
            <c:showLeaderLines val="1"/>
          </c:dLbls>
          <c:cat>
            <c:strRef>
              <c:f>Sheet1!$A$190:$A$193</c:f>
              <c:strCache>
                <c:ptCount val="4"/>
                <c:pt idx="0">
                  <c:v>Cone Search</c:v>
                </c:pt>
                <c:pt idx="1">
                  <c:v>Casjobs/SQL</c:v>
                </c:pt>
                <c:pt idx="2">
                  <c:v>Download full catalog</c:v>
                </c:pt>
                <c:pt idx="3">
                  <c:v>Other</c:v>
                </c:pt>
              </c:strCache>
            </c:strRef>
          </c:cat>
          <c:val>
            <c:numRef>
              <c:f>Sheet1!$B$190:$B$193</c:f>
              <c:numCache>
                <c:formatCode>General</c:formatCode>
                <c:ptCount val="4"/>
                <c:pt idx="0">
                  <c:v>158.0</c:v>
                </c:pt>
                <c:pt idx="1">
                  <c:v>42.0</c:v>
                </c:pt>
                <c:pt idx="2">
                  <c:v>86.0</c:v>
                </c:pt>
                <c:pt idx="3">
                  <c:v>4.0</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0"/>
      <c:rotY val="0"/>
      <c:rAngAx val="1"/>
    </c:view3D>
    <c:floor>
      <c:thickness val="0"/>
    </c:floor>
    <c:sideWall>
      <c:thickness val="0"/>
    </c:sideWall>
    <c:backWall>
      <c:thickness val="0"/>
    </c:backWall>
    <c:plotArea>
      <c:layout>
        <c:manualLayout>
          <c:layoutTarget val="inner"/>
          <c:xMode val="edge"/>
          <c:yMode val="edge"/>
          <c:x val="0.418228821675842"/>
          <c:y val="0.0382916053019146"/>
          <c:w val="0.546024901483415"/>
          <c:h val="0.819303051036146"/>
        </c:manualLayout>
      </c:layout>
      <c:bar3DChart>
        <c:barDir val="bar"/>
        <c:grouping val="clustered"/>
        <c:varyColors val="0"/>
        <c:ser>
          <c:idx val="0"/>
          <c:order val="0"/>
          <c:tx>
            <c:strRef>
              <c:f>Sheet1!$B$279</c:f>
              <c:strCache>
                <c:ptCount val="1"/>
                <c:pt idx="0">
                  <c:v>Not useful</c:v>
                </c:pt>
              </c:strCache>
            </c:strRef>
          </c:tx>
          <c:spPr>
            <a:solidFill>
              <a:schemeClr val="accent6">
                <a:lumMod val="75000"/>
              </a:schemeClr>
            </a:solidFill>
          </c:spPr>
          <c:invertIfNegative val="0"/>
          <c:cat>
            <c:strRef>
              <c:f>Sheet1!$A$280:$A$291</c:f>
              <c:strCache>
                <c:ptCount val="12"/>
                <c:pt idx="0">
                  <c:v>Scatter plots of result data sets</c:v>
                </c:pt>
                <c:pt idx="1">
                  <c:v>Selection of observations in both Grid and Sky view</c:v>
                </c:pt>
                <c:pt idx="2">
                  <c:v>Downloading data via a basket</c:v>
                </c:pt>
                <c:pt idx="3">
                  <c:v>Import of data sets from tabular formats (csv, VO Table, etc)</c:v>
                </c:pt>
                <c:pt idx="4">
                  <c:v>Search Virtual Observatory image and catalog collections by position (e.g., Chandra, Spitzer, SDSS)</c:v>
                </c:pt>
                <c:pt idx="5">
                  <c:v>Export of result data sets to tabular formats (csv, VO Table, etc)</c:v>
                </c:pt>
                <c:pt idx="6">
                  <c:v>Sky view with observation footprint and catalog overlays</c:v>
                </c:pt>
                <c:pt idx="7">
                  <c:v>Column manipulation: sorting, order, visibility</c:v>
                </c:pt>
                <c:pt idx="8">
                  <c:v>Cross-match list of positions with CDS catalogs (e.g., SDSS, 2MASS)</c:v>
                </c:pt>
                <c:pt idx="9">
                  <c:v>Filtering of result data sets</c:v>
                </c:pt>
                <c:pt idx="10">
                  <c:v>Cross-match list of positions with all MAST missions</c:v>
                </c:pt>
                <c:pt idx="11">
                  <c:v>Search all MAST missions by position</c:v>
                </c:pt>
              </c:strCache>
            </c:strRef>
          </c:cat>
          <c:val>
            <c:numRef>
              <c:f>Sheet1!$B$280:$B$291</c:f>
              <c:numCache>
                <c:formatCode>General</c:formatCode>
                <c:ptCount val="12"/>
                <c:pt idx="0">
                  <c:v>19.0</c:v>
                </c:pt>
                <c:pt idx="1">
                  <c:v>11.0</c:v>
                </c:pt>
                <c:pt idx="2">
                  <c:v>13.0</c:v>
                </c:pt>
                <c:pt idx="3">
                  <c:v>13.0</c:v>
                </c:pt>
                <c:pt idx="4">
                  <c:v>8.0</c:v>
                </c:pt>
                <c:pt idx="5">
                  <c:v>11.0</c:v>
                </c:pt>
                <c:pt idx="6">
                  <c:v>7.0</c:v>
                </c:pt>
                <c:pt idx="7">
                  <c:v>4.0</c:v>
                </c:pt>
                <c:pt idx="8">
                  <c:v>8.0</c:v>
                </c:pt>
                <c:pt idx="9">
                  <c:v>3.0</c:v>
                </c:pt>
                <c:pt idx="10">
                  <c:v>8.0</c:v>
                </c:pt>
                <c:pt idx="11">
                  <c:v>7.0</c:v>
                </c:pt>
              </c:numCache>
            </c:numRef>
          </c:val>
        </c:ser>
        <c:ser>
          <c:idx val="1"/>
          <c:order val="1"/>
          <c:tx>
            <c:strRef>
              <c:f>Sheet1!$C$279</c:f>
              <c:strCache>
                <c:ptCount val="1"/>
                <c:pt idx="0">
                  <c:v>Could not find</c:v>
                </c:pt>
              </c:strCache>
            </c:strRef>
          </c:tx>
          <c:spPr>
            <a:solidFill>
              <a:schemeClr val="accent3">
                <a:lumMod val="75000"/>
              </a:schemeClr>
            </a:solidFill>
          </c:spPr>
          <c:invertIfNegative val="0"/>
          <c:cat>
            <c:strRef>
              <c:f>Sheet1!$A$280:$A$291</c:f>
              <c:strCache>
                <c:ptCount val="12"/>
                <c:pt idx="0">
                  <c:v>Scatter plots of result data sets</c:v>
                </c:pt>
                <c:pt idx="1">
                  <c:v>Selection of observations in both Grid and Sky view</c:v>
                </c:pt>
                <c:pt idx="2">
                  <c:v>Downloading data via a basket</c:v>
                </c:pt>
                <c:pt idx="3">
                  <c:v>Import of data sets from tabular formats (csv, VO Table, etc)</c:v>
                </c:pt>
                <c:pt idx="4">
                  <c:v>Search Virtual Observatory image and catalog collections by position (e.g., Chandra, Spitzer, SDSS)</c:v>
                </c:pt>
                <c:pt idx="5">
                  <c:v>Export of result data sets to tabular formats (csv, VO Table, etc)</c:v>
                </c:pt>
                <c:pt idx="6">
                  <c:v>Sky view with observation footprint and catalog overlays</c:v>
                </c:pt>
                <c:pt idx="7">
                  <c:v>Column manipulation: sorting, order, visibility</c:v>
                </c:pt>
                <c:pt idx="8">
                  <c:v>Cross-match list of positions with CDS catalogs (e.g., SDSS, 2MASS)</c:v>
                </c:pt>
                <c:pt idx="9">
                  <c:v>Filtering of result data sets</c:v>
                </c:pt>
                <c:pt idx="10">
                  <c:v>Cross-match list of positions with all MAST missions</c:v>
                </c:pt>
                <c:pt idx="11">
                  <c:v>Search all MAST missions by position</c:v>
                </c:pt>
              </c:strCache>
            </c:strRef>
          </c:cat>
          <c:val>
            <c:numRef>
              <c:f>Sheet1!$C$280:$C$291</c:f>
              <c:numCache>
                <c:formatCode>General</c:formatCode>
                <c:ptCount val="12"/>
                <c:pt idx="0">
                  <c:v>5.0</c:v>
                </c:pt>
                <c:pt idx="1">
                  <c:v>6.0</c:v>
                </c:pt>
                <c:pt idx="2">
                  <c:v>11.0</c:v>
                </c:pt>
                <c:pt idx="3">
                  <c:v>7.0</c:v>
                </c:pt>
                <c:pt idx="4">
                  <c:v>2.0</c:v>
                </c:pt>
                <c:pt idx="5">
                  <c:v>5.0</c:v>
                </c:pt>
                <c:pt idx="6">
                  <c:v>2.0</c:v>
                </c:pt>
                <c:pt idx="7">
                  <c:v>2.0</c:v>
                </c:pt>
                <c:pt idx="8">
                  <c:v>2.0</c:v>
                </c:pt>
                <c:pt idx="9">
                  <c:v>4.0</c:v>
                </c:pt>
                <c:pt idx="10">
                  <c:v>6.0</c:v>
                </c:pt>
                <c:pt idx="11">
                  <c:v>2.0</c:v>
                </c:pt>
              </c:numCache>
            </c:numRef>
          </c:val>
        </c:ser>
        <c:ser>
          <c:idx val="2"/>
          <c:order val="2"/>
          <c:tx>
            <c:strRef>
              <c:f>Sheet1!$D$279</c:f>
              <c:strCache>
                <c:ptCount val="1"/>
                <c:pt idx="0">
                  <c:v>Somewhat useful</c:v>
                </c:pt>
              </c:strCache>
            </c:strRef>
          </c:tx>
          <c:spPr>
            <a:solidFill>
              <a:schemeClr val="tx2">
                <a:lumMod val="60000"/>
                <a:lumOff val="40000"/>
              </a:schemeClr>
            </a:solidFill>
          </c:spPr>
          <c:invertIfNegative val="0"/>
          <c:cat>
            <c:strRef>
              <c:f>Sheet1!$A$280:$A$291</c:f>
              <c:strCache>
                <c:ptCount val="12"/>
                <c:pt idx="0">
                  <c:v>Scatter plots of result data sets</c:v>
                </c:pt>
                <c:pt idx="1">
                  <c:v>Selection of observations in both Grid and Sky view</c:v>
                </c:pt>
                <c:pt idx="2">
                  <c:v>Downloading data via a basket</c:v>
                </c:pt>
                <c:pt idx="3">
                  <c:v>Import of data sets from tabular formats (csv, VO Table, etc)</c:v>
                </c:pt>
                <c:pt idx="4">
                  <c:v>Search Virtual Observatory image and catalog collections by position (e.g., Chandra, Spitzer, SDSS)</c:v>
                </c:pt>
                <c:pt idx="5">
                  <c:v>Export of result data sets to tabular formats (csv, VO Table, etc)</c:v>
                </c:pt>
                <c:pt idx="6">
                  <c:v>Sky view with observation footprint and catalog overlays</c:v>
                </c:pt>
                <c:pt idx="7">
                  <c:v>Column manipulation: sorting, order, visibility</c:v>
                </c:pt>
                <c:pt idx="8">
                  <c:v>Cross-match list of positions with CDS catalogs (e.g., SDSS, 2MASS)</c:v>
                </c:pt>
                <c:pt idx="9">
                  <c:v>Filtering of result data sets</c:v>
                </c:pt>
                <c:pt idx="10">
                  <c:v>Cross-match list of positions with all MAST missions</c:v>
                </c:pt>
                <c:pt idx="11">
                  <c:v>Search all MAST missions by position</c:v>
                </c:pt>
              </c:strCache>
            </c:strRef>
          </c:cat>
          <c:val>
            <c:numRef>
              <c:f>Sheet1!$D$280:$D$291</c:f>
              <c:numCache>
                <c:formatCode>General</c:formatCode>
                <c:ptCount val="12"/>
                <c:pt idx="0">
                  <c:v>53.0</c:v>
                </c:pt>
                <c:pt idx="1">
                  <c:v>56.0</c:v>
                </c:pt>
                <c:pt idx="2">
                  <c:v>43.0</c:v>
                </c:pt>
                <c:pt idx="3">
                  <c:v>35.0</c:v>
                </c:pt>
                <c:pt idx="4">
                  <c:v>41.0</c:v>
                </c:pt>
                <c:pt idx="5">
                  <c:v>35.0</c:v>
                </c:pt>
                <c:pt idx="6">
                  <c:v>42.0</c:v>
                </c:pt>
                <c:pt idx="7">
                  <c:v>46.0</c:v>
                </c:pt>
                <c:pt idx="8">
                  <c:v>35.0</c:v>
                </c:pt>
                <c:pt idx="9">
                  <c:v>33.0</c:v>
                </c:pt>
                <c:pt idx="10">
                  <c:v>24.0</c:v>
                </c:pt>
                <c:pt idx="11">
                  <c:v>24.0</c:v>
                </c:pt>
              </c:numCache>
            </c:numRef>
          </c:val>
        </c:ser>
        <c:ser>
          <c:idx val="3"/>
          <c:order val="3"/>
          <c:tx>
            <c:strRef>
              <c:f>Sheet1!$E$279</c:f>
              <c:strCache>
                <c:ptCount val="1"/>
                <c:pt idx="0">
                  <c:v>Very useful</c:v>
                </c:pt>
              </c:strCache>
            </c:strRef>
          </c:tx>
          <c:invertIfNegative val="0"/>
          <c:cat>
            <c:strRef>
              <c:f>Sheet1!$A$280:$A$291</c:f>
              <c:strCache>
                <c:ptCount val="12"/>
                <c:pt idx="0">
                  <c:v>Scatter plots of result data sets</c:v>
                </c:pt>
                <c:pt idx="1">
                  <c:v>Selection of observations in both Grid and Sky view</c:v>
                </c:pt>
                <c:pt idx="2">
                  <c:v>Downloading data via a basket</c:v>
                </c:pt>
                <c:pt idx="3">
                  <c:v>Import of data sets from tabular formats (csv, VO Table, etc)</c:v>
                </c:pt>
                <c:pt idx="4">
                  <c:v>Search Virtual Observatory image and catalog collections by position (e.g., Chandra, Spitzer, SDSS)</c:v>
                </c:pt>
                <c:pt idx="5">
                  <c:v>Export of result data sets to tabular formats (csv, VO Table, etc)</c:v>
                </c:pt>
                <c:pt idx="6">
                  <c:v>Sky view with observation footprint and catalog overlays</c:v>
                </c:pt>
                <c:pt idx="7">
                  <c:v>Column manipulation: sorting, order, visibility</c:v>
                </c:pt>
                <c:pt idx="8">
                  <c:v>Cross-match list of positions with CDS catalogs (e.g., SDSS, 2MASS)</c:v>
                </c:pt>
                <c:pt idx="9">
                  <c:v>Filtering of result data sets</c:v>
                </c:pt>
                <c:pt idx="10">
                  <c:v>Cross-match list of positions with all MAST missions</c:v>
                </c:pt>
                <c:pt idx="11">
                  <c:v>Search all MAST missions by position</c:v>
                </c:pt>
              </c:strCache>
            </c:strRef>
          </c:cat>
          <c:val>
            <c:numRef>
              <c:f>Sheet1!$E$280:$E$291</c:f>
              <c:numCache>
                <c:formatCode>General</c:formatCode>
                <c:ptCount val="12"/>
                <c:pt idx="0">
                  <c:v>38.0</c:v>
                </c:pt>
                <c:pt idx="1">
                  <c:v>45.0</c:v>
                </c:pt>
                <c:pt idx="2">
                  <c:v>55.0</c:v>
                </c:pt>
                <c:pt idx="3">
                  <c:v>63.0</c:v>
                </c:pt>
                <c:pt idx="4">
                  <c:v>70.0</c:v>
                </c:pt>
                <c:pt idx="5">
                  <c:v>72.0</c:v>
                </c:pt>
                <c:pt idx="6">
                  <c:v>74.0</c:v>
                </c:pt>
                <c:pt idx="7">
                  <c:v>73.0</c:v>
                </c:pt>
                <c:pt idx="8">
                  <c:v>76.0</c:v>
                </c:pt>
                <c:pt idx="9">
                  <c:v>86.0</c:v>
                </c:pt>
                <c:pt idx="10">
                  <c:v>94.0</c:v>
                </c:pt>
                <c:pt idx="11">
                  <c:v>107.0</c:v>
                </c:pt>
              </c:numCache>
            </c:numRef>
          </c:val>
        </c:ser>
        <c:dLbls>
          <c:showLegendKey val="0"/>
          <c:showVal val="0"/>
          <c:showCatName val="0"/>
          <c:showSerName val="0"/>
          <c:showPercent val="0"/>
          <c:showBubbleSize val="0"/>
        </c:dLbls>
        <c:gapWidth val="150"/>
        <c:shape val="cylinder"/>
        <c:axId val="-2129643912"/>
        <c:axId val="-2129647048"/>
        <c:axId val="0"/>
      </c:bar3DChart>
      <c:catAx>
        <c:axId val="-2129643912"/>
        <c:scaling>
          <c:orientation val="minMax"/>
        </c:scaling>
        <c:delete val="0"/>
        <c:axPos val="l"/>
        <c:majorTickMark val="none"/>
        <c:minorTickMark val="none"/>
        <c:tickLblPos val="nextTo"/>
        <c:txPr>
          <a:bodyPr/>
          <a:lstStyle/>
          <a:p>
            <a:pPr>
              <a:defRPr sz="1100"/>
            </a:pPr>
            <a:endParaRPr lang="en-US"/>
          </a:p>
        </c:txPr>
        <c:crossAx val="-2129647048"/>
        <c:crosses val="autoZero"/>
        <c:auto val="1"/>
        <c:lblAlgn val="ctr"/>
        <c:lblOffset val="100"/>
        <c:noMultiLvlLbl val="0"/>
      </c:catAx>
      <c:valAx>
        <c:axId val="-2129647048"/>
        <c:scaling>
          <c:orientation val="minMax"/>
        </c:scaling>
        <c:delete val="0"/>
        <c:axPos val="b"/>
        <c:majorGridlines/>
        <c:title>
          <c:tx>
            <c:rich>
              <a:bodyPr/>
              <a:lstStyle/>
              <a:p>
                <a:pPr>
                  <a:defRPr sz="1100"/>
                </a:pPr>
                <a:r>
                  <a:rPr lang="en-US" sz="1100"/>
                  <a:t>number of responses</a:t>
                </a:r>
              </a:p>
            </c:rich>
          </c:tx>
          <c:layout/>
          <c:overlay val="0"/>
        </c:title>
        <c:numFmt formatCode="General" sourceLinked="1"/>
        <c:majorTickMark val="none"/>
        <c:minorTickMark val="none"/>
        <c:tickLblPos val="nextTo"/>
        <c:txPr>
          <a:bodyPr/>
          <a:lstStyle/>
          <a:p>
            <a:pPr>
              <a:defRPr sz="1100"/>
            </a:pPr>
            <a:endParaRPr lang="en-US"/>
          </a:p>
        </c:txPr>
        <c:crossAx val="-2129643912"/>
        <c:crosses val="autoZero"/>
        <c:crossBetween val="between"/>
      </c:valAx>
    </c:plotArea>
    <c:legend>
      <c:legendPos val="r"/>
      <c:layout>
        <c:manualLayout>
          <c:xMode val="edge"/>
          <c:yMode val="edge"/>
          <c:x val="0.824733237890718"/>
          <c:y val="0.644749360875345"/>
          <c:w val="0.136807683130518"/>
          <c:h val="0.148007158196135"/>
        </c:manualLayout>
      </c:layout>
      <c:overlay val="0"/>
      <c:txPr>
        <a:bodyPr/>
        <a:lstStyle/>
        <a:p>
          <a:pPr>
            <a:defRPr sz="1100"/>
          </a:pPr>
          <a:endParaRPr lang="en-US"/>
        </a:p>
      </c:txPr>
    </c:legend>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0"/>
      <c:rotY val="0"/>
      <c:rAngAx val="1"/>
    </c:view3D>
    <c:floor>
      <c:thickness val="0"/>
    </c:floor>
    <c:sideWall>
      <c:thickness val="0"/>
    </c:sideWall>
    <c:backWall>
      <c:thickness val="0"/>
    </c:backWall>
    <c:plotArea>
      <c:layout>
        <c:manualLayout>
          <c:layoutTarget val="inner"/>
          <c:xMode val="edge"/>
          <c:yMode val="edge"/>
          <c:x val="0.454396971532405"/>
          <c:y val="0.0530191458026509"/>
          <c:w val="0.52207999766046"/>
          <c:h val="0.830289564319924"/>
        </c:manualLayout>
      </c:layout>
      <c:bar3DChart>
        <c:barDir val="bar"/>
        <c:grouping val="clustered"/>
        <c:varyColors val="0"/>
        <c:ser>
          <c:idx val="0"/>
          <c:order val="0"/>
          <c:tx>
            <c:strRef>
              <c:f>Sheet1!$B$298</c:f>
              <c:strCache>
                <c:ptCount val="1"/>
                <c:pt idx="0">
                  <c:v>Not useful</c:v>
                </c:pt>
              </c:strCache>
            </c:strRef>
          </c:tx>
          <c:spPr>
            <a:solidFill>
              <a:schemeClr val="accent6">
                <a:lumMod val="75000"/>
              </a:schemeClr>
            </a:solidFill>
          </c:spPr>
          <c:invertIfNegative val="0"/>
          <c:cat>
            <c:strRef>
              <c:f>Sheet1!$A$300:$A$310</c:f>
              <c:strCache>
                <c:ptCount val="11"/>
                <c:pt idx="0">
                  <c:v>Mobile access</c:v>
                </c:pt>
                <c:pt idx="1">
                  <c:v>Improved search for moving targets</c:v>
                </c:pt>
                <c:pt idx="2">
                  <c:v>Export data to cloud (e.g., Dropbox, other)</c:v>
                </c:pt>
                <c:pt idx="3">
                  <c:v>Improved capabilities for finding variable objects</c:v>
                </c:pt>
                <c:pt idx="4">
                  <c:v>Upload of larger input files for cross-matching</c:v>
                </c:pt>
                <c:pt idx="5">
                  <c:v>User accounts with persistent custom settings</c:v>
                </c:pt>
                <c:pt idx="6">
                  <c:v>Improved interactive viewers: imaging &amp; mosaics,_x000d_spectra, light-curve viewer for Kepler</c:v>
                </c:pt>
                <c:pt idx="7">
                  <c:v>Custom image cutouts</c:v>
                </c:pt>
                <c:pt idx="8">
                  <c:v>Scripted access to all MAST data</c:v>
                </c:pt>
                <c:pt idx="9">
                  <c:v>One-click access to data from your own proposals</c:v>
                </c:pt>
                <c:pt idx="10">
                  <c:v>Increased integration with publications (ADS)</c:v>
                </c:pt>
              </c:strCache>
            </c:strRef>
          </c:cat>
          <c:val>
            <c:numRef>
              <c:f>Sheet1!$B$300:$B$310</c:f>
              <c:numCache>
                <c:formatCode>General</c:formatCode>
                <c:ptCount val="11"/>
                <c:pt idx="0">
                  <c:v>146.0</c:v>
                </c:pt>
                <c:pt idx="1">
                  <c:v>99.0</c:v>
                </c:pt>
                <c:pt idx="2">
                  <c:v>74.0</c:v>
                </c:pt>
                <c:pt idx="3">
                  <c:v>67.0</c:v>
                </c:pt>
                <c:pt idx="4">
                  <c:v>29.0</c:v>
                </c:pt>
                <c:pt idx="5">
                  <c:v>25.0</c:v>
                </c:pt>
                <c:pt idx="6">
                  <c:v>37.0</c:v>
                </c:pt>
                <c:pt idx="7">
                  <c:v>21.0</c:v>
                </c:pt>
                <c:pt idx="8">
                  <c:v>23.0</c:v>
                </c:pt>
                <c:pt idx="9">
                  <c:v>27.0</c:v>
                </c:pt>
                <c:pt idx="10">
                  <c:v>14.0</c:v>
                </c:pt>
              </c:numCache>
            </c:numRef>
          </c:val>
        </c:ser>
        <c:ser>
          <c:idx val="1"/>
          <c:order val="1"/>
          <c:tx>
            <c:strRef>
              <c:f>Sheet1!$C$298</c:f>
              <c:strCache>
                <c:ptCount val="1"/>
                <c:pt idx="0">
                  <c:v>Unsure</c:v>
                </c:pt>
              </c:strCache>
            </c:strRef>
          </c:tx>
          <c:spPr>
            <a:solidFill>
              <a:schemeClr val="accent3">
                <a:lumMod val="75000"/>
              </a:schemeClr>
            </a:solidFill>
          </c:spPr>
          <c:invertIfNegative val="0"/>
          <c:cat>
            <c:strRef>
              <c:f>Sheet1!$A$300:$A$310</c:f>
              <c:strCache>
                <c:ptCount val="11"/>
                <c:pt idx="0">
                  <c:v>Mobile access</c:v>
                </c:pt>
                <c:pt idx="1">
                  <c:v>Improved search for moving targets</c:v>
                </c:pt>
                <c:pt idx="2">
                  <c:v>Export data to cloud (e.g., Dropbox, other)</c:v>
                </c:pt>
                <c:pt idx="3">
                  <c:v>Improved capabilities for finding variable objects</c:v>
                </c:pt>
                <c:pt idx="4">
                  <c:v>Upload of larger input files for cross-matching</c:v>
                </c:pt>
                <c:pt idx="5">
                  <c:v>User accounts with persistent custom settings</c:v>
                </c:pt>
                <c:pt idx="6">
                  <c:v>Improved interactive viewers: imaging &amp; mosaics,_x000d_spectra, light-curve viewer for Kepler</c:v>
                </c:pt>
                <c:pt idx="7">
                  <c:v>Custom image cutouts</c:v>
                </c:pt>
                <c:pt idx="8">
                  <c:v>Scripted access to all MAST data</c:v>
                </c:pt>
                <c:pt idx="9">
                  <c:v>One-click access to data from your own proposals</c:v>
                </c:pt>
                <c:pt idx="10">
                  <c:v>Increased integration with publications (ADS)</c:v>
                </c:pt>
              </c:strCache>
            </c:strRef>
          </c:cat>
          <c:val>
            <c:numRef>
              <c:f>Sheet1!$C$300:$C$310</c:f>
              <c:numCache>
                <c:formatCode>General</c:formatCode>
                <c:ptCount val="11"/>
                <c:pt idx="0">
                  <c:v>41.0</c:v>
                </c:pt>
                <c:pt idx="1">
                  <c:v>56.0</c:v>
                </c:pt>
                <c:pt idx="2">
                  <c:v>38.0</c:v>
                </c:pt>
                <c:pt idx="3">
                  <c:v>39.0</c:v>
                </c:pt>
                <c:pt idx="4">
                  <c:v>44.0</c:v>
                </c:pt>
                <c:pt idx="5">
                  <c:v>29.0</c:v>
                </c:pt>
                <c:pt idx="6">
                  <c:v>35.0</c:v>
                </c:pt>
                <c:pt idx="7">
                  <c:v>35.0</c:v>
                </c:pt>
                <c:pt idx="8">
                  <c:v>27.0</c:v>
                </c:pt>
                <c:pt idx="9">
                  <c:v>24.0</c:v>
                </c:pt>
                <c:pt idx="10">
                  <c:v>16.0</c:v>
                </c:pt>
              </c:numCache>
            </c:numRef>
          </c:val>
        </c:ser>
        <c:ser>
          <c:idx val="2"/>
          <c:order val="2"/>
          <c:tx>
            <c:strRef>
              <c:f>Sheet1!$D$298</c:f>
              <c:strCache>
                <c:ptCount val="1"/>
                <c:pt idx="0">
                  <c:v>Somewhat useful</c:v>
                </c:pt>
              </c:strCache>
            </c:strRef>
          </c:tx>
          <c:spPr>
            <a:solidFill>
              <a:schemeClr val="tx2">
                <a:lumMod val="60000"/>
                <a:lumOff val="40000"/>
              </a:schemeClr>
            </a:solidFill>
          </c:spPr>
          <c:invertIfNegative val="0"/>
          <c:cat>
            <c:strRef>
              <c:f>Sheet1!$A$300:$A$310</c:f>
              <c:strCache>
                <c:ptCount val="11"/>
                <c:pt idx="0">
                  <c:v>Mobile access</c:v>
                </c:pt>
                <c:pt idx="1">
                  <c:v>Improved search for moving targets</c:v>
                </c:pt>
                <c:pt idx="2">
                  <c:v>Export data to cloud (e.g., Dropbox, other)</c:v>
                </c:pt>
                <c:pt idx="3">
                  <c:v>Improved capabilities for finding variable objects</c:v>
                </c:pt>
                <c:pt idx="4">
                  <c:v>Upload of larger input files for cross-matching</c:v>
                </c:pt>
                <c:pt idx="5">
                  <c:v>User accounts with persistent custom settings</c:v>
                </c:pt>
                <c:pt idx="6">
                  <c:v>Improved interactive viewers: imaging &amp; mosaics,_x000d_spectra, light-curve viewer for Kepler</c:v>
                </c:pt>
                <c:pt idx="7">
                  <c:v>Custom image cutouts</c:v>
                </c:pt>
                <c:pt idx="8">
                  <c:v>Scripted access to all MAST data</c:v>
                </c:pt>
                <c:pt idx="9">
                  <c:v>One-click access to data from your own proposals</c:v>
                </c:pt>
                <c:pt idx="10">
                  <c:v>Increased integration with publications (ADS)</c:v>
                </c:pt>
              </c:strCache>
            </c:strRef>
          </c:cat>
          <c:val>
            <c:numRef>
              <c:f>Sheet1!$D$300:$D$310</c:f>
              <c:numCache>
                <c:formatCode>General</c:formatCode>
                <c:ptCount val="11"/>
                <c:pt idx="0">
                  <c:v>38.0</c:v>
                </c:pt>
                <c:pt idx="1">
                  <c:v>47.0</c:v>
                </c:pt>
                <c:pt idx="2">
                  <c:v>100.0</c:v>
                </c:pt>
                <c:pt idx="3">
                  <c:v>67.0</c:v>
                </c:pt>
                <c:pt idx="4">
                  <c:v>83.0</c:v>
                </c:pt>
                <c:pt idx="5">
                  <c:v>100.0</c:v>
                </c:pt>
                <c:pt idx="6">
                  <c:v>66.0</c:v>
                </c:pt>
                <c:pt idx="7">
                  <c:v>84.0</c:v>
                </c:pt>
                <c:pt idx="8">
                  <c:v>89.0</c:v>
                </c:pt>
                <c:pt idx="9">
                  <c:v>92.0</c:v>
                </c:pt>
                <c:pt idx="10">
                  <c:v>92.0</c:v>
                </c:pt>
              </c:numCache>
            </c:numRef>
          </c:val>
        </c:ser>
        <c:ser>
          <c:idx val="3"/>
          <c:order val="3"/>
          <c:tx>
            <c:strRef>
              <c:f>Sheet1!$E$298</c:f>
              <c:strCache>
                <c:ptCount val="1"/>
                <c:pt idx="0">
                  <c:v>Very useful</c:v>
                </c:pt>
              </c:strCache>
            </c:strRef>
          </c:tx>
          <c:invertIfNegative val="0"/>
          <c:cat>
            <c:strRef>
              <c:f>Sheet1!$A$300:$A$310</c:f>
              <c:strCache>
                <c:ptCount val="11"/>
                <c:pt idx="0">
                  <c:v>Mobile access</c:v>
                </c:pt>
                <c:pt idx="1">
                  <c:v>Improved search for moving targets</c:v>
                </c:pt>
                <c:pt idx="2">
                  <c:v>Export data to cloud (e.g., Dropbox, other)</c:v>
                </c:pt>
                <c:pt idx="3">
                  <c:v>Improved capabilities for finding variable objects</c:v>
                </c:pt>
                <c:pt idx="4">
                  <c:v>Upload of larger input files for cross-matching</c:v>
                </c:pt>
                <c:pt idx="5">
                  <c:v>User accounts with persistent custom settings</c:v>
                </c:pt>
                <c:pt idx="6">
                  <c:v>Improved interactive viewers: imaging &amp; mosaics,_x000d_spectra, light-curve viewer for Kepler</c:v>
                </c:pt>
                <c:pt idx="7">
                  <c:v>Custom image cutouts</c:v>
                </c:pt>
                <c:pt idx="8">
                  <c:v>Scripted access to all MAST data</c:v>
                </c:pt>
                <c:pt idx="9">
                  <c:v>One-click access to data from your own proposals</c:v>
                </c:pt>
                <c:pt idx="10">
                  <c:v>Increased integration with publications (ADS)</c:v>
                </c:pt>
              </c:strCache>
            </c:strRef>
          </c:cat>
          <c:val>
            <c:numRef>
              <c:f>Sheet1!$E$300:$E$310</c:f>
              <c:numCache>
                <c:formatCode>General</c:formatCode>
                <c:ptCount val="11"/>
                <c:pt idx="0">
                  <c:v>19.0</c:v>
                </c:pt>
                <c:pt idx="1">
                  <c:v>52.0</c:v>
                </c:pt>
                <c:pt idx="2">
                  <c:v>38.0</c:v>
                </c:pt>
                <c:pt idx="3">
                  <c:v>76.0</c:v>
                </c:pt>
                <c:pt idx="4">
                  <c:v>91.0</c:v>
                </c:pt>
                <c:pt idx="5">
                  <c:v>96.0</c:v>
                </c:pt>
                <c:pt idx="6">
                  <c:v>119.0</c:v>
                </c:pt>
                <c:pt idx="7">
                  <c:v>118.0</c:v>
                </c:pt>
                <c:pt idx="8">
                  <c:v>114.0</c:v>
                </c:pt>
                <c:pt idx="9">
                  <c:v>113.0</c:v>
                </c:pt>
                <c:pt idx="10">
                  <c:v>143.0</c:v>
                </c:pt>
              </c:numCache>
            </c:numRef>
          </c:val>
        </c:ser>
        <c:dLbls>
          <c:showLegendKey val="0"/>
          <c:showVal val="0"/>
          <c:showCatName val="0"/>
          <c:showSerName val="0"/>
          <c:showPercent val="0"/>
          <c:showBubbleSize val="0"/>
        </c:dLbls>
        <c:gapWidth val="150"/>
        <c:shape val="cylinder"/>
        <c:axId val="-2125864616"/>
        <c:axId val="-2125857480"/>
        <c:axId val="0"/>
      </c:bar3DChart>
      <c:catAx>
        <c:axId val="-2125864616"/>
        <c:scaling>
          <c:orientation val="minMax"/>
        </c:scaling>
        <c:delete val="0"/>
        <c:axPos val="l"/>
        <c:majorTickMark val="none"/>
        <c:minorTickMark val="none"/>
        <c:tickLblPos val="nextTo"/>
        <c:txPr>
          <a:bodyPr/>
          <a:lstStyle/>
          <a:p>
            <a:pPr>
              <a:defRPr sz="1400"/>
            </a:pPr>
            <a:endParaRPr lang="en-US"/>
          </a:p>
        </c:txPr>
        <c:crossAx val="-2125857480"/>
        <c:crosses val="autoZero"/>
        <c:auto val="1"/>
        <c:lblAlgn val="ctr"/>
        <c:lblOffset val="100"/>
        <c:noMultiLvlLbl val="0"/>
      </c:catAx>
      <c:valAx>
        <c:axId val="-2125857480"/>
        <c:scaling>
          <c:orientation val="minMax"/>
        </c:scaling>
        <c:delete val="0"/>
        <c:axPos val="b"/>
        <c:majorGridlines/>
        <c:title>
          <c:tx>
            <c:rich>
              <a:bodyPr/>
              <a:lstStyle/>
              <a:p>
                <a:pPr>
                  <a:defRPr sz="1600"/>
                </a:pPr>
                <a:r>
                  <a:rPr lang="en-US" sz="1600"/>
                  <a:t>number of responses</a:t>
                </a:r>
              </a:p>
            </c:rich>
          </c:tx>
          <c:layout/>
          <c:overlay val="0"/>
        </c:title>
        <c:numFmt formatCode="General" sourceLinked="1"/>
        <c:majorTickMark val="none"/>
        <c:minorTickMark val="none"/>
        <c:tickLblPos val="nextTo"/>
        <c:txPr>
          <a:bodyPr/>
          <a:lstStyle/>
          <a:p>
            <a:pPr>
              <a:defRPr sz="1600"/>
            </a:pPr>
            <a:endParaRPr lang="en-US"/>
          </a:p>
        </c:txPr>
        <c:crossAx val="-2125864616"/>
        <c:crosses val="autoZero"/>
        <c:crossBetween val="between"/>
      </c:valAx>
    </c:plotArea>
    <c:legend>
      <c:legendPos val="r"/>
      <c:layout>
        <c:manualLayout>
          <c:xMode val="edge"/>
          <c:yMode val="edge"/>
          <c:x val="0.822799081761306"/>
          <c:y val="0.662022734290566"/>
          <c:w val="0.142318076932226"/>
          <c:h val="0.156458429828624"/>
        </c:manualLayout>
      </c:layout>
      <c:overlay val="0"/>
      <c:txPr>
        <a:bodyPr/>
        <a:lstStyle/>
        <a:p>
          <a:pPr>
            <a:defRPr sz="12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a:t>2013</a:t>
            </a:r>
          </a:p>
        </c:rich>
      </c:tx>
      <c:layout>
        <c:manualLayout>
          <c:xMode val="edge"/>
          <c:yMode val="edge"/>
          <c:x val="0.436312156185956"/>
          <c:y val="0.0967741935483871"/>
        </c:manualLayout>
      </c:layout>
      <c:overlay val="0"/>
    </c:title>
    <c:autoTitleDeleted val="0"/>
    <c:view3D>
      <c:rotX val="72"/>
      <c:rotY val="246"/>
      <c:depthPercent val="100"/>
      <c:rAngAx val="0"/>
      <c:perspective val="0"/>
    </c:view3D>
    <c:floor>
      <c:thickness val="0"/>
    </c:floor>
    <c:sideWall>
      <c:thickness val="0"/>
    </c:sideWall>
    <c:backWall>
      <c:thickness val="0"/>
    </c:backWall>
    <c:plotArea>
      <c:layout/>
      <c:pie3DChart>
        <c:varyColors val="1"/>
        <c:ser>
          <c:idx val="0"/>
          <c:order val="0"/>
          <c:dLbls>
            <c:dLbl>
              <c:idx val="14"/>
              <c:layout/>
              <c:tx>
                <c:rich>
                  <a:bodyPr/>
                  <a:lstStyle/>
                  <a:p>
                    <a:r>
                      <a:rPr lang="en-US" smtClean="0"/>
                      <a:t>EUVE</a:t>
                    </a:r>
                    <a:r>
                      <a:rPr lang="en-US" dirty="0"/>
                      <a:t>
1%</a:t>
                    </a:r>
                  </a:p>
                </c:rich>
              </c:tx>
              <c:showLegendKey val="0"/>
              <c:showVal val="0"/>
              <c:showCatName val="1"/>
              <c:showSerName val="0"/>
              <c:showPercent val="1"/>
              <c:showBubbleSize val="0"/>
            </c:dLbl>
            <c:txPr>
              <a:bodyPr/>
              <a:lstStyle/>
              <a:p>
                <a:pPr>
                  <a:defRPr sz="1200"/>
                </a:pPr>
                <a:endParaRPr lang="en-US"/>
              </a:p>
            </c:txPr>
            <c:showLegendKey val="0"/>
            <c:showVal val="0"/>
            <c:showCatName val="1"/>
            <c:showSerName val="0"/>
            <c:showPercent val="1"/>
            <c:showBubbleSize val="0"/>
            <c:showLeaderLines val="1"/>
          </c:dLbls>
          <c:cat>
            <c:strRef>
              <c:f>Sheet1!$A$47:$A$62</c:f>
              <c:strCache>
                <c:ptCount val="16"/>
                <c:pt idx="0">
                  <c:v>HST</c:v>
                </c:pt>
                <c:pt idx="1">
                  <c:v>GALEX</c:v>
                </c:pt>
                <c:pt idx="2">
                  <c:v>DSS</c:v>
                </c:pt>
                <c:pt idx="3">
                  <c:v>IUE</c:v>
                </c:pt>
                <c:pt idx="4">
                  <c:v>Kepler</c:v>
                </c:pt>
                <c:pt idx="5">
                  <c:v>FUSE</c:v>
                </c:pt>
                <c:pt idx="6">
                  <c:v>HLSP</c:v>
                </c:pt>
                <c:pt idx="7">
                  <c:v>HLA</c:v>
                </c:pt>
                <c:pt idx="8">
                  <c:v>XMM-OM</c:v>
                </c:pt>
                <c:pt idx="9">
                  <c:v>Swift</c:v>
                </c:pt>
                <c:pt idx="10">
                  <c:v>GSC</c:v>
                </c:pt>
                <c:pt idx="11">
                  <c:v>ASTRO</c:v>
                </c:pt>
                <c:pt idx="12">
                  <c:v>VLAFIRST</c:v>
                </c:pt>
                <c:pt idx="13">
                  <c:v>Copernicus</c:v>
                </c:pt>
                <c:pt idx="14">
                  <c:v>EUVE</c:v>
                </c:pt>
                <c:pt idx="15">
                  <c:v>ORFEUS</c:v>
                </c:pt>
              </c:strCache>
            </c:strRef>
          </c:cat>
          <c:val>
            <c:numRef>
              <c:f>Sheet1!$B$47:$B$62</c:f>
              <c:numCache>
                <c:formatCode>General</c:formatCode>
                <c:ptCount val="16"/>
                <c:pt idx="0">
                  <c:v>139.0</c:v>
                </c:pt>
                <c:pt idx="1">
                  <c:v>61.0</c:v>
                </c:pt>
                <c:pt idx="2">
                  <c:v>42.0</c:v>
                </c:pt>
                <c:pt idx="3">
                  <c:v>29.0</c:v>
                </c:pt>
                <c:pt idx="4">
                  <c:v>55.0</c:v>
                </c:pt>
                <c:pt idx="5">
                  <c:v>28.0</c:v>
                </c:pt>
                <c:pt idx="6">
                  <c:v>22.0</c:v>
                </c:pt>
                <c:pt idx="7">
                  <c:v>30.0</c:v>
                </c:pt>
                <c:pt idx="8">
                  <c:v>10.0</c:v>
                </c:pt>
                <c:pt idx="9">
                  <c:v>15.0</c:v>
                </c:pt>
                <c:pt idx="10">
                  <c:v>13.0</c:v>
                </c:pt>
                <c:pt idx="11">
                  <c:v>6.0</c:v>
                </c:pt>
                <c:pt idx="12">
                  <c:v>10.0</c:v>
                </c:pt>
                <c:pt idx="13">
                  <c:v>2.0</c:v>
                </c:pt>
                <c:pt idx="14">
                  <c:v>4.0</c:v>
                </c:pt>
                <c:pt idx="15">
                  <c:v>6.0</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2014</a:t>
            </a:r>
          </a:p>
        </c:rich>
      </c:tx>
      <c:layout>
        <c:manualLayout>
          <c:xMode val="edge"/>
          <c:yMode val="edge"/>
          <c:x val="0.436312156185956"/>
          <c:y val="0.0967741935483871"/>
        </c:manualLayout>
      </c:layout>
      <c:overlay val="0"/>
    </c:title>
    <c:autoTitleDeleted val="0"/>
    <c:view3D>
      <c:rotX val="72"/>
      <c:rotY val="246"/>
      <c:depthPercent val="100"/>
      <c:rAngAx val="0"/>
      <c:perspective val="0"/>
    </c:view3D>
    <c:floor>
      <c:thickness val="0"/>
    </c:floor>
    <c:sideWall>
      <c:thickness val="0"/>
    </c:sideWall>
    <c:backWall>
      <c:thickness val="0"/>
    </c:backWall>
    <c:plotArea>
      <c:layout/>
      <c:pie3DChart>
        <c:varyColors val="1"/>
        <c:ser>
          <c:idx val="8"/>
          <c:order val="8"/>
          <c:dLbls>
            <c:txPr>
              <a:bodyPr/>
              <a:lstStyle/>
              <a:p>
                <a:pPr>
                  <a:defRPr sz="1200"/>
                </a:pPr>
                <a:endParaRPr lang="en-US"/>
              </a:p>
            </c:txPr>
            <c:showLegendKey val="0"/>
            <c:showVal val="0"/>
            <c:showCatName val="1"/>
            <c:showSerName val="0"/>
            <c:showPercent val="1"/>
            <c:showBubbleSize val="0"/>
            <c:showLeaderLines val="1"/>
          </c:dLbls>
          <c:cat>
            <c:strRef>
              <c:f>Sheet1!$A$27:$A$43</c:f>
              <c:strCache>
                <c:ptCount val="17"/>
                <c:pt idx="0">
                  <c:v>HST</c:v>
                </c:pt>
                <c:pt idx="1">
                  <c:v>GALEX</c:v>
                </c:pt>
                <c:pt idx="2">
                  <c:v>DSS</c:v>
                </c:pt>
                <c:pt idx="3">
                  <c:v>IUE</c:v>
                </c:pt>
                <c:pt idx="4">
                  <c:v>Kepler</c:v>
                </c:pt>
                <c:pt idx="5">
                  <c:v>FUSE</c:v>
                </c:pt>
                <c:pt idx="6">
                  <c:v>HLSP</c:v>
                </c:pt>
                <c:pt idx="7">
                  <c:v>HLA</c:v>
                </c:pt>
                <c:pt idx="8">
                  <c:v>XMM-OM</c:v>
                </c:pt>
                <c:pt idx="9">
                  <c:v>Swift</c:v>
                </c:pt>
                <c:pt idx="10">
                  <c:v>GSC</c:v>
                </c:pt>
                <c:pt idx="11">
                  <c:v>ASTRO</c:v>
                </c:pt>
                <c:pt idx="12">
                  <c:v>VLAFIRST</c:v>
                </c:pt>
                <c:pt idx="13">
                  <c:v>Copernicus</c:v>
                </c:pt>
                <c:pt idx="14">
                  <c:v>EUVE</c:v>
                </c:pt>
                <c:pt idx="15">
                  <c:v>ORFEUS</c:v>
                </c:pt>
                <c:pt idx="16">
                  <c:v>HPOL</c:v>
                </c:pt>
              </c:strCache>
            </c:strRef>
          </c:cat>
          <c:val>
            <c:numRef>
              <c:f>Sheet1!$B$27:$B$43</c:f>
              <c:numCache>
                <c:formatCode>General</c:formatCode>
                <c:ptCount val="17"/>
                <c:pt idx="0">
                  <c:v>265.0</c:v>
                </c:pt>
                <c:pt idx="1">
                  <c:v>109.0</c:v>
                </c:pt>
                <c:pt idx="2">
                  <c:v>64.0</c:v>
                </c:pt>
                <c:pt idx="3">
                  <c:v>39.0</c:v>
                </c:pt>
                <c:pt idx="4">
                  <c:v>50.0</c:v>
                </c:pt>
                <c:pt idx="5">
                  <c:v>32.0</c:v>
                </c:pt>
                <c:pt idx="6">
                  <c:v>40.0</c:v>
                </c:pt>
                <c:pt idx="7">
                  <c:v>56.0</c:v>
                </c:pt>
                <c:pt idx="8">
                  <c:v>16.0</c:v>
                </c:pt>
                <c:pt idx="9">
                  <c:v>10.0</c:v>
                </c:pt>
                <c:pt idx="10">
                  <c:v>9.0</c:v>
                </c:pt>
                <c:pt idx="11">
                  <c:v>4.0</c:v>
                </c:pt>
                <c:pt idx="12">
                  <c:v>18.0</c:v>
                </c:pt>
                <c:pt idx="13">
                  <c:v>6.0</c:v>
                </c:pt>
                <c:pt idx="14">
                  <c:v>7.0</c:v>
                </c:pt>
                <c:pt idx="15">
                  <c:v>4.0</c:v>
                </c:pt>
                <c:pt idx="16">
                  <c:v>1.0</c:v>
                </c:pt>
              </c:numCache>
            </c:numRef>
          </c:val>
        </c:ser>
        <c:ser>
          <c:idx val="9"/>
          <c:order val="9"/>
          <c:dLbls>
            <c:showLegendKey val="0"/>
            <c:showVal val="0"/>
            <c:showCatName val="1"/>
            <c:showSerName val="0"/>
            <c:showPercent val="1"/>
            <c:showBubbleSize val="0"/>
            <c:showLeaderLines val="1"/>
          </c:dLbls>
          <c:cat>
            <c:strRef>
              <c:f>Sheet1!$A$27:$A$43</c:f>
              <c:strCache>
                <c:ptCount val="17"/>
                <c:pt idx="0">
                  <c:v>HST</c:v>
                </c:pt>
                <c:pt idx="1">
                  <c:v>GALEX</c:v>
                </c:pt>
                <c:pt idx="2">
                  <c:v>DSS</c:v>
                </c:pt>
                <c:pt idx="3">
                  <c:v>IUE</c:v>
                </c:pt>
                <c:pt idx="4">
                  <c:v>Kepler</c:v>
                </c:pt>
                <c:pt idx="5">
                  <c:v>FUSE</c:v>
                </c:pt>
                <c:pt idx="6">
                  <c:v>HLSP</c:v>
                </c:pt>
                <c:pt idx="7">
                  <c:v>HLA</c:v>
                </c:pt>
                <c:pt idx="8">
                  <c:v>XMM-OM</c:v>
                </c:pt>
                <c:pt idx="9">
                  <c:v>Swift</c:v>
                </c:pt>
                <c:pt idx="10">
                  <c:v>GSC</c:v>
                </c:pt>
                <c:pt idx="11">
                  <c:v>ASTRO</c:v>
                </c:pt>
                <c:pt idx="12">
                  <c:v>VLAFIRST</c:v>
                </c:pt>
                <c:pt idx="13">
                  <c:v>Copernicus</c:v>
                </c:pt>
                <c:pt idx="14">
                  <c:v>EUVE</c:v>
                </c:pt>
                <c:pt idx="15">
                  <c:v>ORFEUS</c:v>
                </c:pt>
                <c:pt idx="16">
                  <c:v>HPOL</c:v>
                </c:pt>
              </c:strCache>
            </c:strRef>
          </c:cat>
          <c:val>
            <c:numRef>
              <c:f>Sheet1!$B$27:$B$43</c:f>
              <c:numCache>
                <c:formatCode>General</c:formatCode>
                <c:ptCount val="17"/>
                <c:pt idx="0">
                  <c:v>265.0</c:v>
                </c:pt>
                <c:pt idx="1">
                  <c:v>109.0</c:v>
                </c:pt>
                <c:pt idx="2">
                  <c:v>64.0</c:v>
                </c:pt>
                <c:pt idx="3">
                  <c:v>39.0</c:v>
                </c:pt>
                <c:pt idx="4">
                  <c:v>50.0</c:v>
                </c:pt>
                <c:pt idx="5">
                  <c:v>32.0</c:v>
                </c:pt>
                <c:pt idx="6">
                  <c:v>40.0</c:v>
                </c:pt>
                <c:pt idx="7">
                  <c:v>56.0</c:v>
                </c:pt>
                <c:pt idx="8">
                  <c:v>16.0</c:v>
                </c:pt>
                <c:pt idx="9">
                  <c:v>10.0</c:v>
                </c:pt>
                <c:pt idx="10">
                  <c:v>9.0</c:v>
                </c:pt>
                <c:pt idx="11">
                  <c:v>4.0</c:v>
                </c:pt>
                <c:pt idx="12">
                  <c:v>18.0</c:v>
                </c:pt>
                <c:pt idx="13">
                  <c:v>6.0</c:v>
                </c:pt>
                <c:pt idx="14">
                  <c:v>7.0</c:v>
                </c:pt>
                <c:pt idx="15">
                  <c:v>4.0</c:v>
                </c:pt>
                <c:pt idx="16">
                  <c:v>1.0</c:v>
                </c:pt>
              </c:numCache>
            </c:numRef>
          </c:val>
        </c:ser>
        <c:ser>
          <c:idx val="10"/>
          <c:order val="10"/>
          <c:dLbls>
            <c:showLegendKey val="0"/>
            <c:showVal val="0"/>
            <c:showCatName val="1"/>
            <c:showSerName val="0"/>
            <c:showPercent val="1"/>
            <c:showBubbleSize val="0"/>
            <c:showLeaderLines val="1"/>
          </c:dLbls>
          <c:cat>
            <c:strRef>
              <c:f>Sheet1!$A$27:$A$43</c:f>
              <c:strCache>
                <c:ptCount val="17"/>
                <c:pt idx="0">
                  <c:v>HST</c:v>
                </c:pt>
                <c:pt idx="1">
                  <c:v>GALEX</c:v>
                </c:pt>
                <c:pt idx="2">
                  <c:v>DSS</c:v>
                </c:pt>
                <c:pt idx="3">
                  <c:v>IUE</c:v>
                </c:pt>
                <c:pt idx="4">
                  <c:v>Kepler</c:v>
                </c:pt>
                <c:pt idx="5">
                  <c:v>FUSE</c:v>
                </c:pt>
                <c:pt idx="6">
                  <c:v>HLSP</c:v>
                </c:pt>
                <c:pt idx="7">
                  <c:v>HLA</c:v>
                </c:pt>
                <c:pt idx="8">
                  <c:v>XMM-OM</c:v>
                </c:pt>
                <c:pt idx="9">
                  <c:v>Swift</c:v>
                </c:pt>
                <c:pt idx="10">
                  <c:v>GSC</c:v>
                </c:pt>
                <c:pt idx="11">
                  <c:v>ASTRO</c:v>
                </c:pt>
                <c:pt idx="12">
                  <c:v>VLAFIRST</c:v>
                </c:pt>
                <c:pt idx="13">
                  <c:v>Copernicus</c:v>
                </c:pt>
                <c:pt idx="14">
                  <c:v>EUVE</c:v>
                </c:pt>
                <c:pt idx="15">
                  <c:v>ORFEUS</c:v>
                </c:pt>
                <c:pt idx="16">
                  <c:v>HPOL</c:v>
                </c:pt>
              </c:strCache>
            </c:strRef>
          </c:cat>
          <c:val>
            <c:numRef>
              <c:f>Sheet1!$B$27:$B$43</c:f>
              <c:numCache>
                <c:formatCode>General</c:formatCode>
                <c:ptCount val="17"/>
                <c:pt idx="0">
                  <c:v>265.0</c:v>
                </c:pt>
                <c:pt idx="1">
                  <c:v>109.0</c:v>
                </c:pt>
                <c:pt idx="2">
                  <c:v>64.0</c:v>
                </c:pt>
                <c:pt idx="3">
                  <c:v>39.0</c:v>
                </c:pt>
                <c:pt idx="4">
                  <c:v>50.0</c:v>
                </c:pt>
                <c:pt idx="5">
                  <c:v>32.0</c:v>
                </c:pt>
                <c:pt idx="6">
                  <c:v>40.0</c:v>
                </c:pt>
                <c:pt idx="7">
                  <c:v>56.0</c:v>
                </c:pt>
                <c:pt idx="8">
                  <c:v>16.0</c:v>
                </c:pt>
                <c:pt idx="9">
                  <c:v>10.0</c:v>
                </c:pt>
                <c:pt idx="10">
                  <c:v>9.0</c:v>
                </c:pt>
                <c:pt idx="11">
                  <c:v>4.0</c:v>
                </c:pt>
                <c:pt idx="12">
                  <c:v>18.0</c:v>
                </c:pt>
                <c:pt idx="13">
                  <c:v>6.0</c:v>
                </c:pt>
                <c:pt idx="14">
                  <c:v>7.0</c:v>
                </c:pt>
                <c:pt idx="15">
                  <c:v>4.0</c:v>
                </c:pt>
                <c:pt idx="16">
                  <c:v>1.0</c:v>
                </c:pt>
              </c:numCache>
            </c:numRef>
          </c:val>
        </c:ser>
        <c:ser>
          <c:idx val="11"/>
          <c:order val="11"/>
          <c:dLbls>
            <c:showLegendKey val="0"/>
            <c:showVal val="0"/>
            <c:showCatName val="1"/>
            <c:showSerName val="0"/>
            <c:showPercent val="1"/>
            <c:showBubbleSize val="0"/>
            <c:showLeaderLines val="1"/>
          </c:dLbls>
          <c:cat>
            <c:strRef>
              <c:f>Sheet1!$A$27:$A$43</c:f>
              <c:strCache>
                <c:ptCount val="17"/>
                <c:pt idx="0">
                  <c:v>HST</c:v>
                </c:pt>
                <c:pt idx="1">
                  <c:v>GALEX</c:v>
                </c:pt>
                <c:pt idx="2">
                  <c:v>DSS</c:v>
                </c:pt>
                <c:pt idx="3">
                  <c:v>IUE</c:v>
                </c:pt>
                <c:pt idx="4">
                  <c:v>Kepler</c:v>
                </c:pt>
                <c:pt idx="5">
                  <c:v>FUSE</c:v>
                </c:pt>
                <c:pt idx="6">
                  <c:v>HLSP</c:v>
                </c:pt>
                <c:pt idx="7">
                  <c:v>HLA</c:v>
                </c:pt>
                <c:pt idx="8">
                  <c:v>XMM-OM</c:v>
                </c:pt>
                <c:pt idx="9">
                  <c:v>Swift</c:v>
                </c:pt>
                <c:pt idx="10">
                  <c:v>GSC</c:v>
                </c:pt>
                <c:pt idx="11">
                  <c:v>ASTRO</c:v>
                </c:pt>
                <c:pt idx="12">
                  <c:v>VLAFIRST</c:v>
                </c:pt>
                <c:pt idx="13">
                  <c:v>Copernicus</c:v>
                </c:pt>
                <c:pt idx="14">
                  <c:v>EUVE</c:v>
                </c:pt>
                <c:pt idx="15">
                  <c:v>ORFEUS</c:v>
                </c:pt>
                <c:pt idx="16">
                  <c:v>HPOL</c:v>
                </c:pt>
              </c:strCache>
            </c:strRef>
          </c:cat>
          <c:val>
            <c:numRef>
              <c:f>Sheet1!$B$27:$B$43</c:f>
              <c:numCache>
                <c:formatCode>General</c:formatCode>
                <c:ptCount val="17"/>
                <c:pt idx="0">
                  <c:v>265.0</c:v>
                </c:pt>
                <c:pt idx="1">
                  <c:v>109.0</c:v>
                </c:pt>
                <c:pt idx="2">
                  <c:v>64.0</c:v>
                </c:pt>
                <c:pt idx="3">
                  <c:v>39.0</c:v>
                </c:pt>
                <c:pt idx="4">
                  <c:v>50.0</c:v>
                </c:pt>
                <c:pt idx="5">
                  <c:v>32.0</c:v>
                </c:pt>
                <c:pt idx="6">
                  <c:v>40.0</c:v>
                </c:pt>
                <c:pt idx="7">
                  <c:v>56.0</c:v>
                </c:pt>
                <c:pt idx="8">
                  <c:v>16.0</c:v>
                </c:pt>
                <c:pt idx="9">
                  <c:v>10.0</c:v>
                </c:pt>
                <c:pt idx="10">
                  <c:v>9.0</c:v>
                </c:pt>
                <c:pt idx="11">
                  <c:v>4.0</c:v>
                </c:pt>
                <c:pt idx="12">
                  <c:v>18.0</c:v>
                </c:pt>
                <c:pt idx="13">
                  <c:v>6.0</c:v>
                </c:pt>
                <c:pt idx="14">
                  <c:v>7.0</c:v>
                </c:pt>
                <c:pt idx="15">
                  <c:v>4.0</c:v>
                </c:pt>
                <c:pt idx="16">
                  <c:v>1.0</c:v>
                </c:pt>
              </c:numCache>
            </c:numRef>
          </c:val>
        </c:ser>
        <c:ser>
          <c:idx val="12"/>
          <c:order val="12"/>
          <c:dLbls>
            <c:showLegendKey val="0"/>
            <c:showVal val="0"/>
            <c:showCatName val="1"/>
            <c:showSerName val="0"/>
            <c:showPercent val="1"/>
            <c:showBubbleSize val="0"/>
            <c:showLeaderLines val="1"/>
          </c:dLbls>
          <c:cat>
            <c:strRef>
              <c:f>Sheet1!$A$27:$A$43</c:f>
              <c:strCache>
                <c:ptCount val="17"/>
                <c:pt idx="0">
                  <c:v>HST</c:v>
                </c:pt>
                <c:pt idx="1">
                  <c:v>GALEX</c:v>
                </c:pt>
                <c:pt idx="2">
                  <c:v>DSS</c:v>
                </c:pt>
                <c:pt idx="3">
                  <c:v>IUE</c:v>
                </c:pt>
                <c:pt idx="4">
                  <c:v>Kepler</c:v>
                </c:pt>
                <c:pt idx="5">
                  <c:v>FUSE</c:v>
                </c:pt>
                <c:pt idx="6">
                  <c:v>HLSP</c:v>
                </c:pt>
                <c:pt idx="7">
                  <c:v>HLA</c:v>
                </c:pt>
                <c:pt idx="8">
                  <c:v>XMM-OM</c:v>
                </c:pt>
                <c:pt idx="9">
                  <c:v>Swift</c:v>
                </c:pt>
                <c:pt idx="10">
                  <c:v>GSC</c:v>
                </c:pt>
                <c:pt idx="11">
                  <c:v>ASTRO</c:v>
                </c:pt>
                <c:pt idx="12">
                  <c:v>VLAFIRST</c:v>
                </c:pt>
                <c:pt idx="13">
                  <c:v>Copernicus</c:v>
                </c:pt>
                <c:pt idx="14">
                  <c:v>EUVE</c:v>
                </c:pt>
                <c:pt idx="15">
                  <c:v>ORFEUS</c:v>
                </c:pt>
                <c:pt idx="16">
                  <c:v>HPOL</c:v>
                </c:pt>
              </c:strCache>
            </c:strRef>
          </c:cat>
          <c:val>
            <c:numRef>
              <c:f>Sheet1!$B$27:$B$43</c:f>
              <c:numCache>
                <c:formatCode>General</c:formatCode>
                <c:ptCount val="17"/>
                <c:pt idx="0">
                  <c:v>265.0</c:v>
                </c:pt>
                <c:pt idx="1">
                  <c:v>109.0</c:v>
                </c:pt>
                <c:pt idx="2">
                  <c:v>64.0</c:v>
                </c:pt>
                <c:pt idx="3">
                  <c:v>39.0</c:v>
                </c:pt>
                <c:pt idx="4">
                  <c:v>50.0</c:v>
                </c:pt>
                <c:pt idx="5">
                  <c:v>32.0</c:v>
                </c:pt>
                <c:pt idx="6">
                  <c:v>40.0</c:v>
                </c:pt>
                <c:pt idx="7">
                  <c:v>56.0</c:v>
                </c:pt>
                <c:pt idx="8">
                  <c:v>16.0</c:v>
                </c:pt>
                <c:pt idx="9">
                  <c:v>10.0</c:v>
                </c:pt>
                <c:pt idx="10">
                  <c:v>9.0</c:v>
                </c:pt>
                <c:pt idx="11">
                  <c:v>4.0</c:v>
                </c:pt>
                <c:pt idx="12">
                  <c:v>18.0</c:v>
                </c:pt>
                <c:pt idx="13">
                  <c:v>6.0</c:v>
                </c:pt>
                <c:pt idx="14">
                  <c:v>7.0</c:v>
                </c:pt>
                <c:pt idx="15">
                  <c:v>4.0</c:v>
                </c:pt>
                <c:pt idx="16">
                  <c:v>1.0</c:v>
                </c:pt>
              </c:numCache>
            </c:numRef>
          </c:val>
        </c:ser>
        <c:ser>
          <c:idx val="13"/>
          <c:order val="13"/>
          <c:dLbls>
            <c:showLegendKey val="0"/>
            <c:showVal val="0"/>
            <c:showCatName val="1"/>
            <c:showSerName val="0"/>
            <c:showPercent val="1"/>
            <c:showBubbleSize val="0"/>
            <c:showLeaderLines val="1"/>
          </c:dLbls>
          <c:cat>
            <c:strRef>
              <c:f>Sheet1!$A$27:$A$43</c:f>
              <c:strCache>
                <c:ptCount val="17"/>
                <c:pt idx="0">
                  <c:v>HST</c:v>
                </c:pt>
                <c:pt idx="1">
                  <c:v>GALEX</c:v>
                </c:pt>
                <c:pt idx="2">
                  <c:v>DSS</c:v>
                </c:pt>
                <c:pt idx="3">
                  <c:v>IUE</c:v>
                </c:pt>
                <c:pt idx="4">
                  <c:v>Kepler</c:v>
                </c:pt>
                <c:pt idx="5">
                  <c:v>FUSE</c:v>
                </c:pt>
                <c:pt idx="6">
                  <c:v>HLSP</c:v>
                </c:pt>
                <c:pt idx="7">
                  <c:v>HLA</c:v>
                </c:pt>
                <c:pt idx="8">
                  <c:v>XMM-OM</c:v>
                </c:pt>
                <c:pt idx="9">
                  <c:v>Swift</c:v>
                </c:pt>
                <c:pt idx="10">
                  <c:v>GSC</c:v>
                </c:pt>
                <c:pt idx="11">
                  <c:v>ASTRO</c:v>
                </c:pt>
                <c:pt idx="12">
                  <c:v>VLAFIRST</c:v>
                </c:pt>
                <c:pt idx="13">
                  <c:v>Copernicus</c:v>
                </c:pt>
                <c:pt idx="14">
                  <c:v>EUVE</c:v>
                </c:pt>
                <c:pt idx="15">
                  <c:v>ORFEUS</c:v>
                </c:pt>
                <c:pt idx="16">
                  <c:v>HPOL</c:v>
                </c:pt>
              </c:strCache>
            </c:strRef>
          </c:cat>
          <c:val>
            <c:numRef>
              <c:f>Sheet1!$B$27:$B$43</c:f>
              <c:numCache>
                <c:formatCode>General</c:formatCode>
                <c:ptCount val="17"/>
                <c:pt idx="0">
                  <c:v>265.0</c:v>
                </c:pt>
                <c:pt idx="1">
                  <c:v>109.0</c:v>
                </c:pt>
                <c:pt idx="2">
                  <c:v>64.0</c:v>
                </c:pt>
                <c:pt idx="3">
                  <c:v>39.0</c:v>
                </c:pt>
                <c:pt idx="4">
                  <c:v>50.0</c:v>
                </c:pt>
                <c:pt idx="5">
                  <c:v>32.0</c:v>
                </c:pt>
                <c:pt idx="6">
                  <c:v>40.0</c:v>
                </c:pt>
                <c:pt idx="7">
                  <c:v>56.0</c:v>
                </c:pt>
                <c:pt idx="8">
                  <c:v>16.0</c:v>
                </c:pt>
                <c:pt idx="9">
                  <c:v>10.0</c:v>
                </c:pt>
                <c:pt idx="10">
                  <c:v>9.0</c:v>
                </c:pt>
                <c:pt idx="11">
                  <c:v>4.0</c:v>
                </c:pt>
                <c:pt idx="12">
                  <c:v>18.0</c:v>
                </c:pt>
                <c:pt idx="13">
                  <c:v>6.0</c:v>
                </c:pt>
                <c:pt idx="14">
                  <c:v>7.0</c:v>
                </c:pt>
                <c:pt idx="15">
                  <c:v>4.0</c:v>
                </c:pt>
                <c:pt idx="16">
                  <c:v>1.0</c:v>
                </c:pt>
              </c:numCache>
            </c:numRef>
          </c:val>
        </c:ser>
        <c:ser>
          <c:idx val="14"/>
          <c:order val="14"/>
          <c:dLbls>
            <c:showLegendKey val="0"/>
            <c:showVal val="0"/>
            <c:showCatName val="1"/>
            <c:showSerName val="0"/>
            <c:showPercent val="1"/>
            <c:showBubbleSize val="0"/>
            <c:showLeaderLines val="1"/>
          </c:dLbls>
          <c:cat>
            <c:strRef>
              <c:f>Sheet1!$A$27:$A$43</c:f>
              <c:strCache>
                <c:ptCount val="17"/>
                <c:pt idx="0">
                  <c:v>HST</c:v>
                </c:pt>
                <c:pt idx="1">
                  <c:v>GALEX</c:v>
                </c:pt>
                <c:pt idx="2">
                  <c:v>DSS</c:v>
                </c:pt>
                <c:pt idx="3">
                  <c:v>IUE</c:v>
                </c:pt>
                <c:pt idx="4">
                  <c:v>Kepler</c:v>
                </c:pt>
                <c:pt idx="5">
                  <c:v>FUSE</c:v>
                </c:pt>
                <c:pt idx="6">
                  <c:v>HLSP</c:v>
                </c:pt>
                <c:pt idx="7">
                  <c:v>HLA</c:v>
                </c:pt>
                <c:pt idx="8">
                  <c:v>XMM-OM</c:v>
                </c:pt>
                <c:pt idx="9">
                  <c:v>Swift</c:v>
                </c:pt>
                <c:pt idx="10">
                  <c:v>GSC</c:v>
                </c:pt>
                <c:pt idx="11">
                  <c:v>ASTRO</c:v>
                </c:pt>
                <c:pt idx="12">
                  <c:v>VLAFIRST</c:v>
                </c:pt>
                <c:pt idx="13">
                  <c:v>Copernicus</c:v>
                </c:pt>
                <c:pt idx="14">
                  <c:v>EUVE</c:v>
                </c:pt>
                <c:pt idx="15">
                  <c:v>ORFEUS</c:v>
                </c:pt>
                <c:pt idx="16">
                  <c:v>HPOL</c:v>
                </c:pt>
              </c:strCache>
            </c:strRef>
          </c:cat>
          <c:val>
            <c:numRef>
              <c:f>Sheet1!$B$27:$B$43</c:f>
              <c:numCache>
                <c:formatCode>General</c:formatCode>
                <c:ptCount val="17"/>
                <c:pt idx="0">
                  <c:v>265.0</c:v>
                </c:pt>
                <c:pt idx="1">
                  <c:v>109.0</c:v>
                </c:pt>
                <c:pt idx="2">
                  <c:v>64.0</c:v>
                </c:pt>
                <c:pt idx="3">
                  <c:v>39.0</c:v>
                </c:pt>
                <c:pt idx="4">
                  <c:v>50.0</c:v>
                </c:pt>
                <c:pt idx="5">
                  <c:v>32.0</c:v>
                </c:pt>
                <c:pt idx="6">
                  <c:v>40.0</c:v>
                </c:pt>
                <c:pt idx="7">
                  <c:v>56.0</c:v>
                </c:pt>
                <c:pt idx="8">
                  <c:v>16.0</c:v>
                </c:pt>
                <c:pt idx="9">
                  <c:v>10.0</c:v>
                </c:pt>
                <c:pt idx="10">
                  <c:v>9.0</c:v>
                </c:pt>
                <c:pt idx="11">
                  <c:v>4.0</c:v>
                </c:pt>
                <c:pt idx="12">
                  <c:v>18.0</c:v>
                </c:pt>
                <c:pt idx="13">
                  <c:v>6.0</c:v>
                </c:pt>
                <c:pt idx="14">
                  <c:v>7.0</c:v>
                </c:pt>
                <c:pt idx="15">
                  <c:v>4.0</c:v>
                </c:pt>
                <c:pt idx="16">
                  <c:v>1.0</c:v>
                </c:pt>
              </c:numCache>
            </c:numRef>
          </c:val>
        </c:ser>
        <c:ser>
          <c:idx val="15"/>
          <c:order val="15"/>
          <c:dLbls>
            <c:showLegendKey val="0"/>
            <c:showVal val="0"/>
            <c:showCatName val="1"/>
            <c:showSerName val="0"/>
            <c:showPercent val="1"/>
            <c:showBubbleSize val="0"/>
            <c:showLeaderLines val="1"/>
          </c:dLbls>
          <c:cat>
            <c:strRef>
              <c:f>Sheet1!$A$27:$A$43</c:f>
              <c:strCache>
                <c:ptCount val="17"/>
                <c:pt idx="0">
                  <c:v>HST</c:v>
                </c:pt>
                <c:pt idx="1">
                  <c:v>GALEX</c:v>
                </c:pt>
                <c:pt idx="2">
                  <c:v>DSS</c:v>
                </c:pt>
                <c:pt idx="3">
                  <c:v>IUE</c:v>
                </c:pt>
                <c:pt idx="4">
                  <c:v>Kepler</c:v>
                </c:pt>
                <c:pt idx="5">
                  <c:v>FUSE</c:v>
                </c:pt>
                <c:pt idx="6">
                  <c:v>HLSP</c:v>
                </c:pt>
                <c:pt idx="7">
                  <c:v>HLA</c:v>
                </c:pt>
                <c:pt idx="8">
                  <c:v>XMM-OM</c:v>
                </c:pt>
                <c:pt idx="9">
                  <c:v>Swift</c:v>
                </c:pt>
                <c:pt idx="10">
                  <c:v>GSC</c:v>
                </c:pt>
                <c:pt idx="11">
                  <c:v>ASTRO</c:v>
                </c:pt>
                <c:pt idx="12">
                  <c:v>VLAFIRST</c:v>
                </c:pt>
                <c:pt idx="13">
                  <c:v>Copernicus</c:v>
                </c:pt>
                <c:pt idx="14">
                  <c:v>EUVE</c:v>
                </c:pt>
                <c:pt idx="15">
                  <c:v>ORFEUS</c:v>
                </c:pt>
                <c:pt idx="16">
                  <c:v>HPOL</c:v>
                </c:pt>
              </c:strCache>
            </c:strRef>
          </c:cat>
          <c:val>
            <c:numRef>
              <c:f>Sheet1!$B$27:$B$43</c:f>
              <c:numCache>
                <c:formatCode>General</c:formatCode>
                <c:ptCount val="17"/>
                <c:pt idx="0">
                  <c:v>265.0</c:v>
                </c:pt>
                <c:pt idx="1">
                  <c:v>109.0</c:v>
                </c:pt>
                <c:pt idx="2">
                  <c:v>64.0</c:v>
                </c:pt>
                <c:pt idx="3">
                  <c:v>39.0</c:v>
                </c:pt>
                <c:pt idx="4">
                  <c:v>50.0</c:v>
                </c:pt>
                <c:pt idx="5">
                  <c:v>32.0</c:v>
                </c:pt>
                <c:pt idx="6">
                  <c:v>40.0</c:v>
                </c:pt>
                <c:pt idx="7">
                  <c:v>56.0</c:v>
                </c:pt>
                <c:pt idx="8">
                  <c:v>16.0</c:v>
                </c:pt>
                <c:pt idx="9">
                  <c:v>10.0</c:v>
                </c:pt>
                <c:pt idx="10">
                  <c:v>9.0</c:v>
                </c:pt>
                <c:pt idx="11">
                  <c:v>4.0</c:v>
                </c:pt>
                <c:pt idx="12">
                  <c:v>18.0</c:v>
                </c:pt>
                <c:pt idx="13">
                  <c:v>6.0</c:v>
                </c:pt>
                <c:pt idx="14">
                  <c:v>7.0</c:v>
                </c:pt>
                <c:pt idx="15">
                  <c:v>4.0</c:v>
                </c:pt>
                <c:pt idx="16">
                  <c:v>1.0</c:v>
                </c:pt>
              </c:numCache>
            </c:numRef>
          </c:val>
        </c:ser>
        <c:ser>
          <c:idx val="4"/>
          <c:order val="4"/>
          <c:dLbls>
            <c:showLegendKey val="0"/>
            <c:showVal val="0"/>
            <c:showCatName val="1"/>
            <c:showSerName val="0"/>
            <c:showPercent val="1"/>
            <c:showBubbleSize val="0"/>
            <c:showLeaderLines val="1"/>
          </c:dLbls>
          <c:cat>
            <c:strRef>
              <c:f>Sheet1!$A$27:$A$43</c:f>
              <c:strCache>
                <c:ptCount val="17"/>
                <c:pt idx="0">
                  <c:v>HST</c:v>
                </c:pt>
                <c:pt idx="1">
                  <c:v>GALEX</c:v>
                </c:pt>
                <c:pt idx="2">
                  <c:v>DSS</c:v>
                </c:pt>
                <c:pt idx="3">
                  <c:v>IUE</c:v>
                </c:pt>
                <c:pt idx="4">
                  <c:v>Kepler</c:v>
                </c:pt>
                <c:pt idx="5">
                  <c:v>FUSE</c:v>
                </c:pt>
                <c:pt idx="6">
                  <c:v>HLSP</c:v>
                </c:pt>
                <c:pt idx="7">
                  <c:v>HLA</c:v>
                </c:pt>
                <c:pt idx="8">
                  <c:v>XMM-OM</c:v>
                </c:pt>
                <c:pt idx="9">
                  <c:v>Swift</c:v>
                </c:pt>
                <c:pt idx="10">
                  <c:v>GSC</c:v>
                </c:pt>
                <c:pt idx="11">
                  <c:v>ASTRO</c:v>
                </c:pt>
                <c:pt idx="12">
                  <c:v>VLAFIRST</c:v>
                </c:pt>
                <c:pt idx="13">
                  <c:v>Copernicus</c:v>
                </c:pt>
                <c:pt idx="14">
                  <c:v>EUVE</c:v>
                </c:pt>
                <c:pt idx="15">
                  <c:v>ORFEUS</c:v>
                </c:pt>
                <c:pt idx="16">
                  <c:v>HPOL</c:v>
                </c:pt>
              </c:strCache>
            </c:strRef>
          </c:cat>
          <c:val>
            <c:numRef>
              <c:f>Sheet1!$B$27:$B$43</c:f>
              <c:numCache>
                <c:formatCode>General</c:formatCode>
                <c:ptCount val="17"/>
                <c:pt idx="0">
                  <c:v>265.0</c:v>
                </c:pt>
                <c:pt idx="1">
                  <c:v>109.0</c:v>
                </c:pt>
                <c:pt idx="2">
                  <c:v>64.0</c:v>
                </c:pt>
                <c:pt idx="3">
                  <c:v>39.0</c:v>
                </c:pt>
                <c:pt idx="4">
                  <c:v>50.0</c:v>
                </c:pt>
                <c:pt idx="5">
                  <c:v>32.0</c:v>
                </c:pt>
                <c:pt idx="6">
                  <c:v>40.0</c:v>
                </c:pt>
                <c:pt idx="7">
                  <c:v>56.0</c:v>
                </c:pt>
                <c:pt idx="8">
                  <c:v>16.0</c:v>
                </c:pt>
                <c:pt idx="9">
                  <c:v>10.0</c:v>
                </c:pt>
                <c:pt idx="10">
                  <c:v>9.0</c:v>
                </c:pt>
                <c:pt idx="11">
                  <c:v>4.0</c:v>
                </c:pt>
                <c:pt idx="12">
                  <c:v>18.0</c:v>
                </c:pt>
                <c:pt idx="13">
                  <c:v>6.0</c:v>
                </c:pt>
                <c:pt idx="14">
                  <c:v>7.0</c:v>
                </c:pt>
                <c:pt idx="15">
                  <c:v>4.0</c:v>
                </c:pt>
                <c:pt idx="16">
                  <c:v>1.0</c:v>
                </c:pt>
              </c:numCache>
            </c:numRef>
          </c:val>
        </c:ser>
        <c:ser>
          <c:idx val="5"/>
          <c:order val="5"/>
          <c:dLbls>
            <c:showLegendKey val="0"/>
            <c:showVal val="0"/>
            <c:showCatName val="1"/>
            <c:showSerName val="0"/>
            <c:showPercent val="1"/>
            <c:showBubbleSize val="0"/>
            <c:showLeaderLines val="1"/>
          </c:dLbls>
          <c:cat>
            <c:strRef>
              <c:f>Sheet1!$A$27:$A$43</c:f>
              <c:strCache>
                <c:ptCount val="17"/>
                <c:pt idx="0">
                  <c:v>HST</c:v>
                </c:pt>
                <c:pt idx="1">
                  <c:v>GALEX</c:v>
                </c:pt>
                <c:pt idx="2">
                  <c:v>DSS</c:v>
                </c:pt>
                <c:pt idx="3">
                  <c:v>IUE</c:v>
                </c:pt>
                <c:pt idx="4">
                  <c:v>Kepler</c:v>
                </c:pt>
                <c:pt idx="5">
                  <c:v>FUSE</c:v>
                </c:pt>
                <c:pt idx="6">
                  <c:v>HLSP</c:v>
                </c:pt>
                <c:pt idx="7">
                  <c:v>HLA</c:v>
                </c:pt>
                <c:pt idx="8">
                  <c:v>XMM-OM</c:v>
                </c:pt>
                <c:pt idx="9">
                  <c:v>Swift</c:v>
                </c:pt>
                <c:pt idx="10">
                  <c:v>GSC</c:v>
                </c:pt>
                <c:pt idx="11">
                  <c:v>ASTRO</c:v>
                </c:pt>
                <c:pt idx="12">
                  <c:v>VLAFIRST</c:v>
                </c:pt>
                <c:pt idx="13">
                  <c:v>Copernicus</c:v>
                </c:pt>
                <c:pt idx="14">
                  <c:v>EUVE</c:v>
                </c:pt>
                <c:pt idx="15">
                  <c:v>ORFEUS</c:v>
                </c:pt>
                <c:pt idx="16">
                  <c:v>HPOL</c:v>
                </c:pt>
              </c:strCache>
            </c:strRef>
          </c:cat>
          <c:val>
            <c:numRef>
              <c:f>Sheet1!$B$27:$B$43</c:f>
              <c:numCache>
                <c:formatCode>General</c:formatCode>
                <c:ptCount val="17"/>
                <c:pt idx="0">
                  <c:v>265.0</c:v>
                </c:pt>
                <c:pt idx="1">
                  <c:v>109.0</c:v>
                </c:pt>
                <c:pt idx="2">
                  <c:v>64.0</c:v>
                </c:pt>
                <c:pt idx="3">
                  <c:v>39.0</c:v>
                </c:pt>
                <c:pt idx="4">
                  <c:v>50.0</c:v>
                </c:pt>
                <c:pt idx="5">
                  <c:v>32.0</c:v>
                </c:pt>
                <c:pt idx="6">
                  <c:v>40.0</c:v>
                </c:pt>
                <c:pt idx="7">
                  <c:v>56.0</c:v>
                </c:pt>
                <c:pt idx="8">
                  <c:v>16.0</c:v>
                </c:pt>
                <c:pt idx="9">
                  <c:v>10.0</c:v>
                </c:pt>
                <c:pt idx="10">
                  <c:v>9.0</c:v>
                </c:pt>
                <c:pt idx="11">
                  <c:v>4.0</c:v>
                </c:pt>
                <c:pt idx="12">
                  <c:v>18.0</c:v>
                </c:pt>
                <c:pt idx="13">
                  <c:v>6.0</c:v>
                </c:pt>
                <c:pt idx="14">
                  <c:v>7.0</c:v>
                </c:pt>
                <c:pt idx="15">
                  <c:v>4.0</c:v>
                </c:pt>
                <c:pt idx="16">
                  <c:v>1.0</c:v>
                </c:pt>
              </c:numCache>
            </c:numRef>
          </c:val>
        </c:ser>
        <c:ser>
          <c:idx val="6"/>
          <c:order val="6"/>
          <c:dLbls>
            <c:showLegendKey val="0"/>
            <c:showVal val="0"/>
            <c:showCatName val="1"/>
            <c:showSerName val="0"/>
            <c:showPercent val="1"/>
            <c:showBubbleSize val="0"/>
            <c:showLeaderLines val="1"/>
          </c:dLbls>
          <c:cat>
            <c:strRef>
              <c:f>Sheet1!$A$27:$A$43</c:f>
              <c:strCache>
                <c:ptCount val="17"/>
                <c:pt idx="0">
                  <c:v>HST</c:v>
                </c:pt>
                <c:pt idx="1">
                  <c:v>GALEX</c:v>
                </c:pt>
                <c:pt idx="2">
                  <c:v>DSS</c:v>
                </c:pt>
                <c:pt idx="3">
                  <c:v>IUE</c:v>
                </c:pt>
                <c:pt idx="4">
                  <c:v>Kepler</c:v>
                </c:pt>
                <c:pt idx="5">
                  <c:v>FUSE</c:v>
                </c:pt>
                <c:pt idx="6">
                  <c:v>HLSP</c:v>
                </c:pt>
                <c:pt idx="7">
                  <c:v>HLA</c:v>
                </c:pt>
                <c:pt idx="8">
                  <c:v>XMM-OM</c:v>
                </c:pt>
                <c:pt idx="9">
                  <c:v>Swift</c:v>
                </c:pt>
                <c:pt idx="10">
                  <c:v>GSC</c:v>
                </c:pt>
                <c:pt idx="11">
                  <c:v>ASTRO</c:v>
                </c:pt>
                <c:pt idx="12">
                  <c:v>VLAFIRST</c:v>
                </c:pt>
                <c:pt idx="13">
                  <c:v>Copernicus</c:v>
                </c:pt>
                <c:pt idx="14">
                  <c:v>EUVE</c:v>
                </c:pt>
                <c:pt idx="15">
                  <c:v>ORFEUS</c:v>
                </c:pt>
                <c:pt idx="16">
                  <c:v>HPOL</c:v>
                </c:pt>
              </c:strCache>
            </c:strRef>
          </c:cat>
          <c:val>
            <c:numRef>
              <c:f>Sheet1!$B$27:$B$43</c:f>
              <c:numCache>
                <c:formatCode>General</c:formatCode>
                <c:ptCount val="17"/>
                <c:pt idx="0">
                  <c:v>265.0</c:v>
                </c:pt>
                <c:pt idx="1">
                  <c:v>109.0</c:v>
                </c:pt>
                <c:pt idx="2">
                  <c:v>64.0</c:v>
                </c:pt>
                <c:pt idx="3">
                  <c:v>39.0</c:v>
                </c:pt>
                <c:pt idx="4">
                  <c:v>50.0</c:v>
                </c:pt>
                <c:pt idx="5">
                  <c:v>32.0</c:v>
                </c:pt>
                <c:pt idx="6">
                  <c:v>40.0</c:v>
                </c:pt>
                <c:pt idx="7">
                  <c:v>56.0</c:v>
                </c:pt>
                <c:pt idx="8">
                  <c:v>16.0</c:v>
                </c:pt>
                <c:pt idx="9">
                  <c:v>10.0</c:v>
                </c:pt>
                <c:pt idx="10">
                  <c:v>9.0</c:v>
                </c:pt>
                <c:pt idx="11">
                  <c:v>4.0</c:v>
                </c:pt>
                <c:pt idx="12">
                  <c:v>18.0</c:v>
                </c:pt>
                <c:pt idx="13">
                  <c:v>6.0</c:v>
                </c:pt>
                <c:pt idx="14">
                  <c:v>7.0</c:v>
                </c:pt>
                <c:pt idx="15">
                  <c:v>4.0</c:v>
                </c:pt>
                <c:pt idx="16">
                  <c:v>1.0</c:v>
                </c:pt>
              </c:numCache>
            </c:numRef>
          </c:val>
        </c:ser>
        <c:ser>
          <c:idx val="7"/>
          <c:order val="7"/>
          <c:dLbls>
            <c:showLegendKey val="0"/>
            <c:showVal val="0"/>
            <c:showCatName val="1"/>
            <c:showSerName val="0"/>
            <c:showPercent val="1"/>
            <c:showBubbleSize val="0"/>
            <c:showLeaderLines val="1"/>
          </c:dLbls>
          <c:cat>
            <c:strRef>
              <c:f>Sheet1!$A$27:$A$43</c:f>
              <c:strCache>
                <c:ptCount val="17"/>
                <c:pt idx="0">
                  <c:v>HST</c:v>
                </c:pt>
                <c:pt idx="1">
                  <c:v>GALEX</c:v>
                </c:pt>
                <c:pt idx="2">
                  <c:v>DSS</c:v>
                </c:pt>
                <c:pt idx="3">
                  <c:v>IUE</c:v>
                </c:pt>
                <c:pt idx="4">
                  <c:v>Kepler</c:v>
                </c:pt>
                <c:pt idx="5">
                  <c:v>FUSE</c:v>
                </c:pt>
                <c:pt idx="6">
                  <c:v>HLSP</c:v>
                </c:pt>
                <c:pt idx="7">
                  <c:v>HLA</c:v>
                </c:pt>
                <c:pt idx="8">
                  <c:v>XMM-OM</c:v>
                </c:pt>
                <c:pt idx="9">
                  <c:v>Swift</c:v>
                </c:pt>
                <c:pt idx="10">
                  <c:v>GSC</c:v>
                </c:pt>
                <c:pt idx="11">
                  <c:v>ASTRO</c:v>
                </c:pt>
                <c:pt idx="12">
                  <c:v>VLAFIRST</c:v>
                </c:pt>
                <c:pt idx="13">
                  <c:v>Copernicus</c:v>
                </c:pt>
                <c:pt idx="14">
                  <c:v>EUVE</c:v>
                </c:pt>
                <c:pt idx="15">
                  <c:v>ORFEUS</c:v>
                </c:pt>
                <c:pt idx="16">
                  <c:v>HPOL</c:v>
                </c:pt>
              </c:strCache>
            </c:strRef>
          </c:cat>
          <c:val>
            <c:numRef>
              <c:f>Sheet1!$B$27:$B$43</c:f>
              <c:numCache>
                <c:formatCode>General</c:formatCode>
                <c:ptCount val="17"/>
                <c:pt idx="0">
                  <c:v>265.0</c:v>
                </c:pt>
                <c:pt idx="1">
                  <c:v>109.0</c:v>
                </c:pt>
                <c:pt idx="2">
                  <c:v>64.0</c:v>
                </c:pt>
                <c:pt idx="3">
                  <c:v>39.0</c:v>
                </c:pt>
                <c:pt idx="4">
                  <c:v>50.0</c:v>
                </c:pt>
                <c:pt idx="5">
                  <c:v>32.0</c:v>
                </c:pt>
                <c:pt idx="6">
                  <c:v>40.0</c:v>
                </c:pt>
                <c:pt idx="7">
                  <c:v>56.0</c:v>
                </c:pt>
                <c:pt idx="8">
                  <c:v>16.0</c:v>
                </c:pt>
                <c:pt idx="9">
                  <c:v>10.0</c:v>
                </c:pt>
                <c:pt idx="10">
                  <c:v>9.0</c:v>
                </c:pt>
                <c:pt idx="11">
                  <c:v>4.0</c:v>
                </c:pt>
                <c:pt idx="12">
                  <c:v>18.0</c:v>
                </c:pt>
                <c:pt idx="13">
                  <c:v>6.0</c:v>
                </c:pt>
                <c:pt idx="14">
                  <c:v>7.0</c:v>
                </c:pt>
                <c:pt idx="15">
                  <c:v>4.0</c:v>
                </c:pt>
                <c:pt idx="16">
                  <c:v>1.0</c:v>
                </c:pt>
              </c:numCache>
            </c:numRef>
          </c:val>
        </c:ser>
        <c:ser>
          <c:idx val="2"/>
          <c:order val="2"/>
          <c:dLbls>
            <c:showLegendKey val="0"/>
            <c:showVal val="0"/>
            <c:showCatName val="1"/>
            <c:showSerName val="0"/>
            <c:showPercent val="1"/>
            <c:showBubbleSize val="0"/>
            <c:showLeaderLines val="1"/>
          </c:dLbls>
          <c:cat>
            <c:strRef>
              <c:f>Sheet1!$A$27:$A$43</c:f>
              <c:strCache>
                <c:ptCount val="17"/>
                <c:pt idx="0">
                  <c:v>HST</c:v>
                </c:pt>
                <c:pt idx="1">
                  <c:v>GALEX</c:v>
                </c:pt>
                <c:pt idx="2">
                  <c:v>DSS</c:v>
                </c:pt>
                <c:pt idx="3">
                  <c:v>IUE</c:v>
                </c:pt>
                <c:pt idx="4">
                  <c:v>Kepler</c:v>
                </c:pt>
                <c:pt idx="5">
                  <c:v>FUSE</c:v>
                </c:pt>
                <c:pt idx="6">
                  <c:v>HLSP</c:v>
                </c:pt>
                <c:pt idx="7">
                  <c:v>HLA</c:v>
                </c:pt>
                <c:pt idx="8">
                  <c:v>XMM-OM</c:v>
                </c:pt>
                <c:pt idx="9">
                  <c:v>Swift</c:v>
                </c:pt>
                <c:pt idx="10">
                  <c:v>GSC</c:v>
                </c:pt>
                <c:pt idx="11">
                  <c:v>ASTRO</c:v>
                </c:pt>
                <c:pt idx="12">
                  <c:v>VLAFIRST</c:v>
                </c:pt>
                <c:pt idx="13">
                  <c:v>Copernicus</c:v>
                </c:pt>
                <c:pt idx="14">
                  <c:v>EUVE</c:v>
                </c:pt>
                <c:pt idx="15">
                  <c:v>ORFEUS</c:v>
                </c:pt>
                <c:pt idx="16">
                  <c:v>HPOL</c:v>
                </c:pt>
              </c:strCache>
            </c:strRef>
          </c:cat>
          <c:val>
            <c:numRef>
              <c:f>Sheet1!$B$27:$B$43</c:f>
              <c:numCache>
                <c:formatCode>General</c:formatCode>
                <c:ptCount val="17"/>
                <c:pt idx="0">
                  <c:v>265.0</c:v>
                </c:pt>
                <c:pt idx="1">
                  <c:v>109.0</c:v>
                </c:pt>
                <c:pt idx="2">
                  <c:v>64.0</c:v>
                </c:pt>
                <c:pt idx="3">
                  <c:v>39.0</c:v>
                </c:pt>
                <c:pt idx="4">
                  <c:v>50.0</c:v>
                </c:pt>
                <c:pt idx="5">
                  <c:v>32.0</c:v>
                </c:pt>
                <c:pt idx="6">
                  <c:v>40.0</c:v>
                </c:pt>
                <c:pt idx="7">
                  <c:v>56.0</c:v>
                </c:pt>
                <c:pt idx="8">
                  <c:v>16.0</c:v>
                </c:pt>
                <c:pt idx="9">
                  <c:v>10.0</c:v>
                </c:pt>
                <c:pt idx="10">
                  <c:v>9.0</c:v>
                </c:pt>
                <c:pt idx="11">
                  <c:v>4.0</c:v>
                </c:pt>
                <c:pt idx="12">
                  <c:v>18.0</c:v>
                </c:pt>
                <c:pt idx="13">
                  <c:v>6.0</c:v>
                </c:pt>
                <c:pt idx="14">
                  <c:v>7.0</c:v>
                </c:pt>
                <c:pt idx="15">
                  <c:v>4.0</c:v>
                </c:pt>
                <c:pt idx="16">
                  <c:v>1.0</c:v>
                </c:pt>
              </c:numCache>
            </c:numRef>
          </c:val>
        </c:ser>
        <c:ser>
          <c:idx val="3"/>
          <c:order val="3"/>
          <c:dLbls>
            <c:showLegendKey val="0"/>
            <c:showVal val="0"/>
            <c:showCatName val="1"/>
            <c:showSerName val="0"/>
            <c:showPercent val="1"/>
            <c:showBubbleSize val="0"/>
            <c:showLeaderLines val="1"/>
          </c:dLbls>
          <c:cat>
            <c:strRef>
              <c:f>Sheet1!$A$27:$A$43</c:f>
              <c:strCache>
                <c:ptCount val="17"/>
                <c:pt idx="0">
                  <c:v>HST</c:v>
                </c:pt>
                <c:pt idx="1">
                  <c:v>GALEX</c:v>
                </c:pt>
                <c:pt idx="2">
                  <c:v>DSS</c:v>
                </c:pt>
                <c:pt idx="3">
                  <c:v>IUE</c:v>
                </c:pt>
                <c:pt idx="4">
                  <c:v>Kepler</c:v>
                </c:pt>
                <c:pt idx="5">
                  <c:v>FUSE</c:v>
                </c:pt>
                <c:pt idx="6">
                  <c:v>HLSP</c:v>
                </c:pt>
                <c:pt idx="7">
                  <c:v>HLA</c:v>
                </c:pt>
                <c:pt idx="8">
                  <c:v>XMM-OM</c:v>
                </c:pt>
                <c:pt idx="9">
                  <c:v>Swift</c:v>
                </c:pt>
                <c:pt idx="10">
                  <c:v>GSC</c:v>
                </c:pt>
                <c:pt idx="11">
                  <c:v>ASTRO</c:v>
                </c:pt>
                <c:pt idx="12">
                  <c:v>VLAFIRST</c:v>
                </c:pt>
                <c:pt idx="13">
                  <c:v>Copernicus</c:v>
                </c:pt>
                <c:pt idx="14">
                  <c:v>EUVE</c:v>
                </c:pt>
                <c:pt idx="15">
                  <c:v>ORFEUS</c:v>
                </c:pt>
                <c:pt idx="16">
                  <c:v>HPOL</c:v>
                </c:pt>
              </c:strCache>
            </c:strRef>
          </c:cat>
          <c:val>
            <c:numRef>
              <c:f>Sheet1!$B$27:$B$43</c:f>
              <c:numCache>
                <c:formatCode>General</c:formatCode>
                <c:ptCount val="17"/>
                <c:pt idx="0">
                  <c:v>265.0</c:v>
                </c:pt>
                <c:pt idx="1">
                  <c:v>109.0</c:v>
                </c:pt>
                <c:pt idx="2">
                  <c:v>64.0</c:v>
                </c:pt>
                <c:pt idx="3">
                  <c:v>39.0</c:v>
                </c:pt>
                <c:pt idx="4">
                  <c:v>50.0</c:v>
                </c:pt>
                <c:pt idx="5">
                  <c:v>32.0</c:v>
                </c:pt>
                <c:pt idx="6">
                  <c:v>40.0</c:v>
                </c:pt>
                <c:pt idx="7">
                  <c:v>56.0</c:v>
                </c:pt>
                <c:pt idx="8">
                  <c:v>16.0</c:v>
                </c:pt>
                <c:pt idx="9">
                  <c:v>10.0</c:v>
                </c:pt>
                <c:pt idx="10">
                  <c:v>9.0</c:v>
                </c:pt>
                <c:pt idx="11">
                  <c:v>4.0</c:v>
                </c:pt>
                <c:pt idx="12">
                  <c:v>18.0</c:v>
                </c:pt>
                <c:pt idx="13">
                  <c:v>6.0</c:v>
                </c:pt>
                <c:pt idx="14">
                  <c:v>7.0</c:v>
                </c:pt>
                <c:pt idx="15">
                  <c:v>4.0</c:v>
                </c:pt>
                <c:pt idx="16">
                  <c:v>1.0</c:v>
                </c:pt>
              </c:numCache>
            </c:numRef>
          </c:val>
        </c:ser>
        <c:ser>
          <c:idx val="1"/>
          <c:order val="1"/>
          <c:dLbls>
            <c:showLegendKey val="0"/>
            <c:showVal val="0"/>
            <c:showCatName val="1"/>
            <c:showSerName val="0"/>
            <c:showPercent val="1"/>
            <c:showBubbleSize val="0"/>
            <c:showLeaderLines val="1"/>
          </c:dLbls>
          <c:cat>
            <c:strRef>
              <c:f>Sheet1!$A$27:$A$43</c:f>
              <c:strCache>
                <c:ptCount val="17"/>
                <c:pt idx="0">
                  <c:v>HST</c:v>
                </c:pt>
                <c:pt idx="1">
                  <c:v>GALEX</c:v>
                </c:pt>
                <c:pt idx="2">
                  <c:v>DSS</c:v>
                </c:pt>
                <c:pt idx="3">
                  <c:v>IUE</c:v>
                </c:pt>
                <c:pt idx="4">
                  <c:v>Kepler</c:v>
                </c:pt>
                <c:pt idx="5">
                  <c:v>FUSE</c:v>
                </c:pt>
                <c:pt idx="6">
                  <c:v>HLSP</c:v>
                </c:pt>
                <c:pt idx="7">
                  <c:v>HLA</c:v>
                </c:pt>
                <c:pt idx="8">
                  <c:v>XMM-OM</c:v>
                </c:pt>
                <c:pt idx="9">
                  <c:v>Swift</c:v>
                </c:pt>
                <c:pt idx="10">
                  <c:v>GSC</c:v>
                </c:pt>
                <c:pt idx="11">
                  <c:v>ASTRO</c:v>
                </c:pt>
                <c:pt idx="12">
                  <c:v>VLAFIRST</c:v>
                </c:pt>
                <c:pt idx="13">
                  <c:v>Copernicus</c:v>
                </c:pt>
                <c:pt idx="14">
                  <c:v>EUVE</c:v>
                </c:pt>
                <c:pt idx="15">
                  <c:v>ORFEUS</c:v>
                </c:pt>
                <c:pt idx="16">
                  <c:v>HPOL</c:v>
                </c:pt>
              </c:strCache>
            </c:strRef>
          </c:cat>
          <c:val>
            <c:numRef>
              <c:f>Sheet1!$B$27:$B$43</c:f>
              <c:numCache>
                <c:formatCode>General</c:formatCode>
                <c:ptCount val="17"/>
                <c:pt idx="0">
                  <c:v>265.0</c:v>
                </c:pt>
                <c:pt idx="1">
                  <c:v>109.0</c:v>
                </c:pt>
                <c:pt idx="2">
                  <c:v>64.0</c:v>
                </c:pt>
                <c:pt idx="3">
                  <c:v>39.0</c:v>
                </c:pt>
                <c:pt idx="4">
                  <c:v>50.0</c:v>
                </c:pt>
                <c:pt idx="5">
                  <c:v>32.0</c:v>
                </c:pt>
                <c:pt idx="6">
                  <c:v>40.0</c:v>
                </c:pt>
                <c:pt idx="7">
                  <c:v>56.0</c:v>
                </c:pt>
                <c:pt idx="8">
                  <c:v>16.0</c:v>
                </c:pt>
                <c:pt idx="9">
                  <c:v>10.0</c:v>
                </c:pt>
                <c:pt idx="10">
                  <c:v>9.0</c:v>
                </c:pt>
                <c:pt idx="11">
                  <c:v>4.0</c:v>
                </c:pt>
                <c:pt idx="12">
                  <c:v>18.0</c:v>
                </c:pt>
                <c:pt idx="13">
                  <c:v>6.0</c:v>
                </c:pt>
                <c:pt idx="14">
                  <c:v>7.0</c:v>
                </c:pt>
                <c:pt idx="15">
                  <c:v>4.0</c:v>
                </c:pt>
                <c:pt idx="16">
                  <c:v>1.0</c:v>
                </c:pt>
              </c:numCache>
            </c:numRef>
          </c:val>
        </c:ser>
        <c:ser>
          <c:idx val="0"/>
          <c:order val="0"/>
          <c:dLbls>
            <c:showLegendKey val="0"/>
            <c:showVal val="0"/>
            <c:showCatName val="1"/>
            <c:showSerName val="0"/>
            <c:showPercent val="1"/>
            <c:showBubbleSize val="0"/>
            <c:showLeaderLines val="1"/>
          </c:dLbls>
          <c:cat>
            <c:strRef>
              <c:f>Sheet1!$A$27:$A$43</c:f>
              <c:strCache>
                <c:ptCount val="17"/>
                <c:pt idx="0">
                  <c:v>HST</c:v>
                </c:pt>
                <c:pt idx="1">
                  <c:v>GALEX</c:v>
                </c:pt>
                <c:pt idx="2">
                  <c:v>DSS</c:v>
                </c:pt>
                <c:pt idx="3">
                  <c:v>IUE</c:v>
                </c:pt>
                <c:pt idx="4">
                  <c:v>Kepler</c:v>
                </c:pt>
                <c:pt idx="5">
                  <c:v>FUSE</c:v>
                </c:pt>
                <c:pt idx="6">
                  <c:v>HLSP</c:v>
                </c:pt>
                <c:pt idx="7">
                  <c:v>HLA</c:v>
                </c:pt>
                <c:pt idx="8">
                  <c:v>XMM-OM</c:v>
                </c:pt>
                <c:pt idx="9">
                  <c:v>Swift</c:v>
                </c:pt>
                <c:pt idx="10">
                  <c:v>GSC</c:v>
                </c:pt>
                <c:pt idx="11">
                  <c:v>ASTRO</c:v>
                </c:pt>
                <c:pt idx="12">
                  <c:v>VLAFIRST</c:v>
                </c:pt>
                <c:pt idx="13">
                  <c:v>Copernicus</c:v>
                </c:pt>
                <c:pt idx="14">
                  <c:v>EUVE</c:v>
                </c:pt>
                <c:pt idx="15">
                  <c:v>ORFEUS</c:v>
                </c:pt>
                <c:pt idx="16">
                  <c:v>HPOL</c:v>
                </c:pt>
              </c:strCache>
            </c:strRef>
          </c:cat>
          <c:val>
            <c:numRef>
              <c:f>Sheet1!$B$27:$B$43</c:f>
              <c:numCache>
                <c:formatCode>General</c:formatCode>
                <c:ptCount val="17"/>
                <c:pt idx="0">
                  <c:v>265.0</c:v>
                </c:pt>
                <c:pt idx="1">
                  <c:v>109.0</c:v>
                </c:pt>
                <c:pt idx="2">
                  <c:v>64.0</c:v>
                </c:pt>
                <c:pt idx="3">
                  <c:v>39.0</c:v>
                </c:pt>
                <c:pt idx="4">
                  <c:v>50.0</c:v>
                </c:pt>
                <c:pt idx="5">
                  <c:v>32.0</c:v>
                </c:pt>
                <c:pt idx="6">
                  <c:v>40.0</c:v>
                </c:pt>
                <c:pt idx="7">
                  <c:v>56.0</c:v>
                </c:pt>
                <c:pt idx="8">
                  <c:v>16.0</c:v>
                </c:pt>
                <c:pt idx="9">
                  <c:v>10.0</c:v>
                </c:pt>
                <c:pt idx="10">
                  <c:v>9.0</c:v>
                </c:pt>
                <c:pt idx="11">
                  <c:v>4.0</c:v>
                </c:pt>
                <c:pt idx="12">
                  <c:v>18.0</c:v>
                </c:pt>
                <c:pt idx="13">
                  <c:v>6.0</c:v>
                </c:pt>
                <c:pt idx="14">
                  <c:v>7.0</c:v>
                </c:pt>
                <c:pt idx="15">
                  <c:v>4.0</c:v>
                </c:pt>
                <c:pt idx="16">
                  <c:v>1.0</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0"/>
      <c:rotY val="0"/>
      <c:rAngAx val="0"/>
      <c:perspective val="0"/>
    </c:view3D>
    <c:floor>
      <c:thickness val="0"/>
    </c:floor>
    <c:sideWall>
      <c:thickness val="0"/>
    </c:sideWall>
    <c:backWall>
      <c:thickness val="0"/>
    </c:backWall>
    <c:plotArea>
      <c:layout>
        <c:manualLayout>
          <c:layoutTarget val="inner"/>
          <c:xMode val="edge"/>
          <c:yMode val="edge"/>
          <c:x val="0.0998216508343616"/>
          <c:y val="0.0664952347781327"/>
          <c:w val="0.814540055003085"/>
          <c:h val="0.822469378827647"/>
        </c:manualLayout>
      </c:layout>
      <c:bar3DChart>
        <c:barDir val="col"/>
        <c:grouping val="clustered"/>
        <c:varyColors val="0"/>
        <c:ser>
          <c:idx val="0"/>
          <c:order val="0"/>
          <c:tx>
            <c:strRef>
              <c:f>Sheet1!$B$57</c:f>
              <c:strCache>
                <c:ptCount val="1"/>
                <c:pt idx="0">
                  <c:v>Very Responsive</c:v>
                </c:pt>
              </c:strCache>
            </c:strRef>
          </c:tx>
          <c:spPr>
            <a:solidFill>
              <a:schemeClr val="tx2">
                <a:lumMod val="60000"/>
                <a:lumOff val="40000"/>
              </a:schemeClr>
            </a:solidFill>
          </c:spPr>
          <c:invertIfNegative val="0"/>
          <c:cat>
            <c:numRef>
              <c:f>Sheet1!$A$58:$A$62</c:f>
              <c:numCache>
                <c:formatCode>General</c:formatCode>
                <c:ptCount val="5"/>
                <c:pt idx="0">
                  <c:v>2012.0</c:v>
                </c:pt>
                <c:pt idx="1">
                  <c:v>2013.0</c:v>
                </c:pt>
                <c:pt idx="2">
                  <c:v>2014.0</c:v>
                </c:pt>
              </c:numCache>
            </c:numRef>
          </c:cat>
          <c:val>
            <c:numRef>
              <c:f>Sheet1!$B$58:$B$62</c:f>
              <c:numCache>
                <c:formatCode>General</c:formatCode>
                <c:ptCount val="5"/>
                <c:pt idx="0">
                  <c:v>51.79282868525896</c:v>
                </c:pt>
                <c:pt idx="1">
                  <c:v>60.71428571428572</c:v>
                </c:pt>
                <c:pt idx="2">
                  <c:v>48.4641638225256</c:v>
                </c:pt>
              </c:numCache>
            </c:numRef>
          </c:val>
        </c:ser>
        <c:ser>
          <c:idx val="1"/>
          <c:order val="1"/>
          <c:tx>
            <c:strRef>
              <c:f>Sheet1!$C$57</c:f>
              <c:strCache>
                <c:ptCount val="1"/>
                <c:pt idx="0">
                  <c:v>Adequate</c:v>
                </c:pt>
              </c:strCache>
            </c:strRef>
          </c:tx>
          <c:spPr>
            <a:solidFill>
              <a:schemeClr val="accent3">
                <a:lumMod val="75000"/>
              </a:schemeClr>
            </a:solidFill>
          </c:spPr>
          <c:invertIfNegative val="0"/>
          <c:cat>
            <c:numRef>
              <c:f>Sheet1!$A$58:$A$62</c:f>
              <c:numCache>
                <c:formatCode>General</c:formatCode>
                <c:ptCount val="5"/>
                <c:pt idx="0">
                  <c:v>2012.0</c:v>
                </c:pt>
                <c:pt idx="1">
                  <c:v>2013.0</c:v>
                </c:pt>
                <c:pt idx="2">
                  <c:v>2014.0</c:v>
                </c:pt>
              </c:numCache>
            </c:numRef>
          </c:cat>
          <c:val>
            <c:numRef>
              <c:f>Sheet1!$C$58:$C$62</c:f>
              <c:numCache>
                <c:formatCode>General</c:formatCode>
                <c:ptCount val="5"/>
                <c:pt idx="0">
                  <c:v>46.41434262948204</c:v>
                </c:pt>
                <c:pt idx="1">
                  <c:v>37.5</c:v>
                </c:pt>
                <c:pt idx="2">
                  <c:v>49.1467576791809</c:v>
                </c:pt>
              </c:numCache>
            </c:numRef>
          </c:val>
        </c:ser>
        <c:ser>
          <c:idx val="2"/>
          <c:order val="2"/>
          <c:tx>
            <c:strRef>
              <c:f>Sheet1!$D$57</c:f>
              <c:strCache>
                <c:ptCount val="1"/>
                <c:pt idx="0">
                  <c:v>Unresponsive</c:v>
                </c:pt>
              </c:strCache>
            </c:strRef>
          </c:tx>
          <c:spPr>
            <a:solidFill>
              <a:schemeClr val="accent6">
                <a:lumMod val="75000"/>
              </a:schemeClr>
            </a:solidFill>
          </c:spPr>
          <c:invertIfNegative val="0"/>
          <c:cat>
            <c:numRef>
              <c:f>Sheet1!$A$58:$A$62</c:f>
              <c:numCache>
                <c:formatCode>General</c:formatCode>
                <c:ptCount val="5"/>
                <c:pt idx="0">
                  <c:v>2012.0</c:v>
                </c:pt>
                <c:pt idx="1">
                  <c:v>2013.0</c:v>
                </c:pt>
                <c:pt idx="2">
                  <c:v>2014.0</c:v>
                </c:pt>
              </c:numCache>
            </c:numRef>
          </c:cat>
          <c:val>
            <c:numRef>
              <c:f>Sheet1!$D$58:$D$62</c:f>
              <c:numCache>
                <c:formatCode>General</c:formatCode>
                <c:ptCount val="5"/>
                <c:pt idx="0">
                  <c:v>1.792828685258964</c:v>
                </c:pt>
                <c:pt idx="1">
                  <c:v>1.785714285714286</c:v>
                </c:pt>
                <c:pt idx="2">
                  <c:v>2.389078498293514</c:v>
                </c:pt>
              </c:numCache>
            </c:numRef>
          </c:val>
        </c:ser>
        <c:dLbls>
          <c:showLegendKey val="0"/>
          <c:showVal val="0"/>
          <c:showCatName val="0"/>
          <c:showSerName val="0"/>
          <c:showPercent val="0"/>
          <c:showBubbleSize val="0"/>
        </c:dLbls>
        <c:gapWidth val="150"/>
        <c:shape val="cylinder"/>
        <c:axId val="-2128780072"/>
        <c:axId val="-2128777128"/>
        <c:axId val="0"/>
      </c:bar3DChart>
      <c:catAx>
        <c:axId val="-2128780072"/>
        <c:scaling>
          <c:orientation val="minMax"/>
        </c:scaling>
        <c:delete val="0"/>
        <c:axPos val="b"/>
        <c:numFmt formatCode="General" sourceLinked="1"/>
        <c:majorTickMark val="out"/>
        <c:minorTickMark val="none"/>
        <c:tickLblPos val="nextTo"/>
        <c:txPr>
          <a:bodyPr/>
          <a:lstStyle/>
          <a:p>
            <a:pPr>
              <a:defRPr sz="1600"/>
            </a:pPr>
            <a:endParaRPr lang="en-US"/>
          </a:p>
        </c:txPr>
        <c:crossAx val="-2128777128"/>
        <c:crosses val="autoZero"/>
        <c:auto val="1"/>
        <c:lblAlgn val="ctr"/>
        <c:lblOffset val="100"/>
        <c:noMultiLvlLbl val="0"/>
      </c:catAx>
      <c:valAx>
        <c:axId val="-2128777128"/>
        <c:scaling>
          <c:orientation val="minMax"/>
        </c:scaling>
        <c:delete val="0"/>
        <c:axPos val="l"/>
        <c:majorGridlines/>
        <c:title>
          <c:tx>
            <c:rich>
              <a:bodyPr rot="-5400000" vert="horz"/>
              <a:lstStyle/>
              <a:p>
                <a:pPr>
                  <a:defRPr sz="1600"/>
                </a:pPr>
                <a:r>
                  <a:rPr lang="en-US" sz="1600" baseline="0"/>
                  <a:t>% of responses</a:t>
                </a:r>
                <a:endParaRPr lang="en-US" sz="1600"/>
              </a:p>
            </c:rich>
          </c:tx>
          <c:layout>
            <c:manualLayout>
              <c:xMode val="edge"/>
              <c:yMode val="edge"/>
              <c:x val="0.000330806649256188"/>
              <c:y val="0.304623170731404"/>
            </c:manualLayout>
          </c:layout>
          <c:overlay val="0"/>
        </c:title>
        <c:numFmt formatCode="General" sourceLinked="1"/>
        <c:majorTickMark val="out"/>
        <c:minorTickMark val="none"/>
        <c:tickLblPos val="nextTo"/>
        <c:txPr>
          <a:bodyPr/>
          <a:lstStyle/>
          <a:p>
            <a:pPr>
              <a:defRPr sz="1600"/>
            </a:pPr>
            <a:endParaRPr lang="en-US"/>
          </a:p>
        </c:txPr>
        <c:crossAx val="-2128780072"/>
        <c:crosses val="autoZero"/>
        <c:crossBetween val="between"/>
      </c:valAx>
    </c:plotArea>
    <c:legend>
      <c:legendPos val="r"/>
      <c:layout>
        <c:manualLayout>
          <c:xMode val="edge"/>
          <c:yMode val="edge"/>
          <c:x val="0.70983861392326"/>
          <c:y val="0.0873869932925051"/>
          <c:w val="0.234982345956755"/>
          <c:h val="0.264267005686789"/>
        </c:manualLayout>
      </c:layout>
      <c:overlay val="0"/>
      <c:txPr>
        <a:bodyPr/>
        <a:lstStyle/>
        <a:p>
          <a:pPr>
            <a:defRPr sz="1600"/>
          </a:pPr>
          <a:endParaRPr lang="en-US"/>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000"/>
            </a:pPr>
            <a:r>
              <a:rPr lang="en-US" sz="2000"/>
              <a:t>2014</a:t>
            </a:r>
          </a:p>
        </c:rich>
      </c:tx>
      <c:layout/>
      <c:overlay val="0"/>
    </c:title>
    <c:autoTitleDeleted val="0"/>
    <c:view3D>
      <c:rotX val="0"/>
      <c:rotY val="0"/>
      <c:rAngAx val="0"/>
      <c:perspective val="0"/>
    </c:view3D>
    <c:floor>
      <c:thickness val="0"/>
    </c:floor>
    <c:sideWall>
      <c:thickness val="0"/>
    </c:sideWall>
    <c:backWall>
      <c:thickness val="0"/>
    </c:backWall>
    <c:plotArea>
      <c:layout>
        <c:manualLayout>
          <c:layoutTarget val="inner"/>
          <c:xMode val="edge"/>
          <c:yMode val="edge"/>
          <c:x val="0.128767240748293"/>
          <c:y val="0.0601851851851852"/>
          <c:w val="0.769387332559526"/>
          <c:h val="0.822469378827647"/>
        </c:manualLayout>
      </c:layout>
      <c:bar3DChart>
        <c:barDir val="col"/>
        <c:grouping val="clustered"/>
        <c:varyColors val="0"/>
        <c:ser>
          <c:idx val="0"/>
          <c:order val="0"/>
          <c:tx>
            <c:strRef>
              <c:f>Sheet1!$B$79</c:f>
              <c:strCache>
                <c:ptCount val="1"/>
                <c:pt idx="0">
                  <c:v>Primary</c:v>
                </c:pt>
              </c:strCache>
            </c:strRef>
          </c:tx>
          <c:spPr>
            <a:solidFill>
              <a:schemeClr val="tx2">
                <a:lumMod val="60000"/>
                <a:lumOff val="40000"/>
              </a:schemeClr>
            </a:solidFill>
          </c:spPr>
          <c:invertIfNegative val="0"/>
          <c:cat>
            <c:strRef>
              <c:f>Sheet1!$A$80:$A$84</c:f>
              <c:strCache>
                <c:ptCount val="5"/>
                <c:pt idx="0">
                  <c:v>Research</c:v>
                </c:pt>
                <c:pt idx="1">
                  <c:v>Obs. Support</c:v>
                </c:pt>
                <c:pt idx="2">
                  <c:v>Education</c:v>
                </c:pt>
                <c:pt idx="3">
                  <c:v>Outreach</c:v>
                </c:pt>
                <c:pt idx="4">
                  <c:v>Amateurs</c:v>
                </c:pt>
              </c:strCache>
            </c:strRef>
          </c:cat>
          <c:val>
            <c:numRef>
              <c:f>Sheet1!$B$80:$B$84</c:f>
              <c:numCache>
                <c:formatCode>General</c:formatCode>
                <c:ptCount val="5"/>
                <c:pt idx="0">
                  <c:v>292.0</c:v>
                </c:pt>
                <c:pt idx="1">
                  <c:v>71.0</c:v>
                </c:pt>
                <c:pt idx="2">
                  <c:v>15.0</c:v>
                </c:pt>
                <c:pt idx="3">
                  <c:v>10.0</c:v>
                </c:pt>
                <c:pt idx="4">
                  <c:v>6.0</c:v>
                </c:pt>
              </c:numCache>
            </c:numRef>
          </c:val>
        </c:ser>
        <c:ser>
          <c:idx val="1"/>
          <c:order val="1"/>
          <c:tx>
            <c:strRef>
              <c:f>Sheet1!$C$79</c:f>
              <c:strCache>
                <c:ptCount val="1"/>
                <c:pt idx="0">
                  <c:v>Secondary</c:v>
                </c:pt>
              </c:strCache>
            </c:strRef>
          </c:tx>
          <c:spPr>
            <a:solidFill>
              <a:schemeClr val="accent3">
                <a:lumMod val="75000"/>
              </a:schemeClr>
            </a:solidFill>
          </c:spPr>
          <c:invertIfNegative val="0"/>
          <c:cat>
            <c:strRef>
              <c:f>Sheet1!$A$80:$A$84</c:f>
              <c:strCache>
                <c:ptCount val="5"/>
                <c:pt idx="0">
                  <c:v>Research</c:v>
                </c:pt>
                <c:pt idx="1">
                  <c:v>Obs. Support</c:v>
                </c:pt>
                <c:pt idx="2">
                  <c:v>Education</c:v>
                </c:pt>
                <c:pt idx="3">
                  <c:v>Outreach</c:v>
                </c:pt>
                <c:pt idx="4">
                  <c:v>Amateurs</c:v>
                </c:pt>
              </c:strCache>
            </c:strRef>
          </c:cat>
          <c:val>
            <c:numRef>
              <c:f>Sheet1!$C$80:$C$84</c:f>
              <c:numCache>
                <c:formatCode>General</c:formatCode>
                <c:ptCount val="5"/>
                <c:pt idx="0">
                  <c:v>14.0</c:v>
                </c:pt>
                <c:pt idx="1">
                  <c:v>101.0</c:v>
                </c:pt>
                <c:pt idx="2">
                  <c:v>36.0</c:v>
                </c:pt>
                <c:pt idx="3">
                  <c:v>24.0</c:v>
                </c:pt>
                <c:pt idx="4">
                  <c:v>3.0</c:v>
                </c:pt>
              </c:numCache>
            </c:numRef>
          </c:val>
        </c:ser>
        <c:ser>
          <c:idx val="2"/>
          <c:order val="2"/>
          <c:tx>
            <c:strRef>
              <c:f>Sheet1!$D$79</c:f>
              <c:strCache>
                <c:ptCount val="1"/>
                <c:pt idx="0">
                  <c:v>Minor</c:v>
                </c:pt>
              </c:strCache>
            </c:strRef>
          </c:tx>
          <c:spPr>
            <a:solidFill>
              <a:schemeClr val="accent6">
                <a:lumMod val="75000"/>
              </a:schemeClr>
            </a:solidFill>
          </c:spPr>
          <c:invertIfNegative val="0"/>
          <c:cat>
            <c:strRef>
              <c:f>Sheet1!$A$80:$A$84</c:f>
              <c:strCache>
                <c:ptCount val="5"/>
                <c:pt idx="0">
                  <c:v>Research</c:v>
                </c:pt>
                <c:pt idx="1">
                  <c:v>Obs. Support</c:v>
                </c:pt>
                <c:pt idx="2">
                  <c:v>Education</c:v>
                </c:pt>
                <c:pt idx="3">
                  <c:v>Outreach</c:v>
                </c:pt>
                <c:pt idx="4">
                  <c:v>Amateurs</c:v>
                </c:pt>
              </c:strCache>
            </c:strRef>
          </c:cat>
          <c:val>
            <c:numRef>
              <c:f>Sheet1!$D$80:$D$84</c:f>
              <c:numCache>
                <c:formatCode>General</c:formatCode>
                <c:ptCount val="5"/>
                <c:pt idx="0">
                  <c:v>4.0</c:v>
                </c:pt>
                <c:pt idx="1">
                  <c:v>31.0</c:v>
                </c:pt>
                <c:pt idx="2">
                  <c:v>50.0</c:v>
                </c:pt>
                <c:pt idx="3">
                  <c:v>61.0</c:v>
                </c:pt>
                <c:pt idx="4">
                  <c:v>20.0</c:v>
                </c:pt>
              </c:numCache>
            </c:numRef>
          </c:val>
        </c:ser>
        <c:dLbls>
          <c:showLegendKey val="0"/>
          <c:showVal val="0"/>
          <c:showCatName val="0"/>
          <c:showSerName val="0"/>
          <c:showPercent val="0"/>
          <c:showBubbleSize val="0"/>
        </c:dLbls>
        <c:gapWidth val="150"/>
        <c:shape val="cylinder"/>
        <c:axId val="-2128710456"/>
        <c:axId val="-2128707512"/>
        <c:axId val="0"/>
      </c:bar3DChart>
      <c:catAx>
        <c:axId val="-2128710456"/>
        <c:scaling>
          <c:orientation val="minMax"/>
        </c:scaling>
        <c:delete val="0"/>
        <c:axPos val="b"/>
        <c:majorTickMark val="out"/>
        <c:minorTickMark val="none"/>
        <c:tickLblPos val="nextTo"/>
        <c:txPr>
          <a:bodyPr/>
          <a:lstStyle/>
          <a:p>
            <a:pPr>
              <a:defRPr sz="1600"/>
            </a:pPr>
            <a:endParaRPr lang="en-US"/>
          </a:p>
        </c:txPr>
        <c:crossAx val="-2128707512"/>
        <c:crosses val="autoZero"/>
        <c:auto val="1"/>
        <c:lblAlgn val="ctr"/>
        <c:lblOffset val="100"/>
        <c:noMultiLvlLbl val="0"/>
      </c:catAx>
      <c:valAx>
        <c:axId val="-2128707512"/>
        <c:scaling>
          <c:orientation val="minMax"/>
        </c:scaling>
        <c:delete val="0"/>
        <c:axPos val="l"/>
        <c:majorGridlines/>
        <c:title>
          <c:tx>
            <c:rich>
              <a:bodyPr rot="-5400000" vert="horz"/>
              <a:lstStyle/>
              <a:p>
                <a:pPr>
                  <a:defRPr sz="1600"/>
                </a:pPr>
                <a:r>
                  <a:rPr lang="en-US" sz="1600"/>
                  <a:t>number of responses</a:t>
                </a:r>
              </a:p>
            </c:rich>
          </c:tx>
          <c:layout>
            <c:manualLayout>
              <c:xMode val="edge"/>
              <c:yMode val="edge"/>
              <c:x val="0.000510922190503079"/>
              <c:y val="0.259325605132692"/>
            </c:manualLayout>
          </c:layout>
          <c:overlay val="0"/>
        </c:title>
        <c:numFmt formatCode="General" sourceLinked="1"/>
        <c:majorTickMark val="out"/>
        <c:minorTickMark val="none"/>
        <c:tickLblPos val="nextTo"/>
        <c:txPr>
          <a:bodyPr/>
          <a:lstStyle/>
          <a:p>
            <a:pPr>
              <a:defRPr sz="1600"/>
            </a:pPr>
            <a:endParaRPr lang="en-US"/>
          </a:p>
        </c:txPr>
        <c:crossAx val="-2128710456"/>
        <c:crosses val="autoZero"/>
        <c:crossBetween val="between"/>
      </c:valAx>
    </c:plotArea>
    <c:legend>
      <c:legendPos val="r"/>
      <c:layout>
        <c:manualLayout>
          <c:xMode val="edge"/>
          <c:yMode val="edge"/>
          <c:x val="0.68837789807524"/>
          <c:y val="0.0873869932925051"/>
          <c:w val="0.212074311023622"/>
          <c:h val="0.247584108804581"/>
        </c:manualLayout>
      </c:layout>
      <c:overlay val="0"/>
      <c:txPr>
        <a:bodyPr/>
        <a:lstStyle/>
        <a:p>
          <a:pPr>
            <a:defRPr sz="1600"/>
          </a:pPr>
          <a:endParaRPr lang="en-US"/>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000"/>
            </a:pPr>
            <a:r>
              <a:rPr lang="en-US" sz="2000"/>
              <a:t>2013</a:t>
            </a:r>
          </a:p>
        </c:rich>
      </c:tx>
      <c:layout/>
      <c:overlay val="0"/>
    </c:title>
    <c:autoTitleDeleted val="0"/>
    <c:view3D>
      <c:rotX val="0"/>
      <c:rotY val="0"/>
      <c:rAngAx val="0"/>
      <c:perspective val="0"/>
    </c:view3D>
    <c:floor>
      <c:thickness val="0"/>
    </c:floor>
    <c:sideWall>
      <c:thickness val="0"/>
    </c:sideWall>
    <c:backWall>
      <c:thickness val="0"/>
    </c:backWall>
    <c:plotArea>
      <c:layout>
        <c:manualLayout>
          <c:layoutTarget val="inner"/>
          <c:xMode val="edge"/>
          <c:yMode val="edge"/>
          <c:x val="0.128767240748293"/>
          <c:y val="0.0601851851851852"/>
          <c:w val="0.769387332559526"/>
          <c:h val="0.822469378827647"/>
        </c:manualLayout>
      </c:layout>
      <c:bar3DChart>
        <c:barDir val="col"/>
        <c:grouping val="clustered"/>
        <c:varyColors val="0"/>
        <c:ser>
          <c:idx val="0"/>
          <c:order val="0"/>
          <c:tx>
            <c:strRef>
              <c:f>Sheet1!$B$76</c:f>
              <c:strCache>
                <c:ptCount val="1"/>
                <c:pt idx="0">
                  <c:v>Primary</c:v>
                </c:pt>
              </c:strCache>
            </c:strRef>
          </c:tx>
          <c:spPr>
            <a:solidFill>
              <a:schemeClr val="tx2">
                <a:lumMod val="60000"/>
                <a:lumOff val="40000"/>
              </a:schemeClr>
            </a:solidFill>
          </c:spPr>
          <c:invertIfNegative val="0"/>
          <c:cat>
            <c:strRef>
              <c:f>Sheet1!$A$77:$A$81</c:f>
              <c:strCache>
                <c:ptCount val="5"/>
                <c:pt idx="0">
                  <c:v>Research</c:v>
                </c:pt>
                <c:pt idx="1">
                  <c:v>Obs. Support</c:v>
                </c:pt>
                <c:pt idx="2">
                  <c:v>Education</c:v>
                </c:pt>
                <c:pt idx="3">
                  <c:v>Outreach</c:v>
                </c:pt>
                <c:pt idx="4">
                  <c:v>Amateurs</c:v>
                </c:pt>
              </c:strCache>
            </c:strRef>
          </c:cat>
          <c:val>
            <c:numRef>
              <c:f>Sheet1!$B$77:$B$81</c:f>
              <c:numCache>
                <c:formatCode>General</c:formatCode>
                <c:ptCount val="5"/>
                <c:pt idx="0">
                  <c:v>146.0</c:v>
                </c:pt>
                <c:pt idx="1">
                  <c:v>46.0</c:v>
                </c:pt>
                <c:pt idx="2">
                  <c:v>9.0</c:v>
                </c:pt>
                <c:pt idx="3">
                  <c:v>2.0</c:v>
                </c:pt>
                <c:pt idx="4">
                  <c:v>10.0</c:v>
                </c:pt>
              </c:numCache>
            </c:numRef>
          </c:val>
        </c:ser>
        <c:ser>
          <c:idx val="1"/>
          <c:order val="1"/>
          <c:tx>
            <c:strRef>
              <c:f>Sheet1!$C$76</c:f>
              <c:strCache>
                <c:ptCount val="1"/>
                <c:pt idx="0">
                  <c:v>Secondary</c:v>
                </c:pt>
              </c:strCache>
            </c:strRef>
          </c:tx>
          <c:spPr>
            <a:solidFill>
              <a:schemeClr val="accent3">
                <a:lumMod val="75000"/>
              </a:schemeClr>
            </a:solidFill>
          </c:spPr>
          <c:invertIfNegative val="0"/>
          <c:cat>
            <c:strRef>
              <c:f>Sheet1!$A$77:$A$81</c:f>
              <c:strCache>
                <c:ptCount val="5"/>
                <c:pt idx="0">
                  <c:v>Research</c:v>
                </c:pt>
                <c:pt idx="1">
                  <c:v>Obs. Support</c:v>
                </c:pt>
                <c:pt idx="2">
                  <c:v>Education</c:v>
                </c:pt>
                <c:pt idx="3">
                  <c:v>Outreach</c:v>
                </c:pt>
                <c:pt idx="4">
                  <c:v>Amateurs</c:v>
                </c:pt>
              </c:strCache>
            </c:strRef>
          </c:cat>
          <c:val>
            <c:numRef>
              <c:f>Sheet1!$C$77:$C$81</c:f>
              <c:numCache>
                <c:formatCode>General</c:formatCode>
                <c:ptCount val="5"/>
                <c:pt idx="0">
                  <c:v>13.0</c:v>
                </c:pt>
                <c:pt idx="1">
                  <c:v>59.0</c:v>
                </c:pt>
                <c:pt idx="2">
                  <c:v>30.0</c:v>
                </c:pt>
                <c:pt idx="3">
                  <c:v>11.0</c:v>
                </c:pt>
                <c:pt idx="4">
                  <c:v>5.0</c:v>
                </c:pt>
              </c:numCache>
            </c:numRef>
          </c:val>
        </c:ser>
        <c:ser>
          <c:idx val="2"/>
          <c:order val="2"/>
          <c:tx>
            <c:strRef>
              <c:f>Sheet1!$D$76</c:f>
              <c:strCache>
                <c:ptCount val="1"/>
                <c:pt idx="0">
                  <c:v>Minor</c:v>
                </c:pt>
              </c:strCache>
            </c:strRef>
          </c:tx>
          <c:spPr>
            <a:solidFill>
              <a:schemeClr val="accent6">
                <a:lumMod val="75000"/>
              </a:schemeClr>
            </a:solidFill>
          </c:spPr>
          <c:invertIfNegative val="0"/>
          <c:cat>
            <c:strRef>
              <c:f>Sheet1!$A$77:$A$81</c:f>
              <c:strCache>
                <c:ptCount val="5"/>
                <c:pt idx="0">
                  <c:v>Research</c:v>
                </c:pt>
                <c:pt idx="1">
                  <c:v>Obs. Support</c:v>
                </c:pt>
                <c:pt idx="2">
                  <c:v>Education</c:v>
                </c:pt>
                <c:pt idx="3">
                  <c:v>Outreach</c:v>
                </c:pt>
                <c:pt idx="4">
                  <c:v>Amateurs</c:v>
                </c:pt>
              </c:strCache>
            </c:strRef>
          </c:cat>
          <c:val>
            <c:numRef>
              <c:f>Sheet1!$D$77:$D$81</c:f>
              <c:numCache>
                <c:formatCode>General</c:formatCode>
                <c:ptCount val="5"/>
                <c:pt idx="0">
                  <c:v>4.0</c:v>
                </c:pt>
                <c:pt idx="1">
                  <c:v>16.0</c:v>
                </c:pt>
                <c:pt idx="2">
                  <c:v>24.0</c:v>
                </c:pt>
                <c:pt idx="3">
                  <c:v>30.0</c:v>
                </c:pt>
                <c:pt idx="4">
                  <c:v>12.0</c:v>
                </c:pt>
              </c:numCache>
            </c:numRef>
          </c:val>
        </c:ser>
        <c:dLbls>
          <c:showLegendKey val="0"/>
          <c:showVal val="0"/>
          <c:showCatName val="0"/>
          <c:showSerName val="0"/>
          <c:showPercent val="0"/>
          <c:showBubbleSize val="0"/>
        </c:dLbls>
        <c:gapWidth val="150"/>
        <c:shape val="cylinder"/>
        <c:axId val="-2128662632"/>
        <c:axId val="-2128659688"/>
        <c:axId val="0"/>
      </c:bar3DChart>
      <c:catAx>
        <c:axId val="-2128662632"/>
        <c:scaling>
          <c:orientation val="minMax"/>
        </c:scaling>
        <c:delete val="0"/>
        <c:axPos val="b"/>
        <c:majorTickMark val="out"/>
        <c:minorTickMark val="none"/>
        <c:tickLblPos val="nextTo"/>
        <c:txPr>
          <a:bodyPr/>
          <a:lstStyle/>
          <a:p>
            <a:pPr>
              <a:defRPr sz="1600"/>
            </a:pPr>
            <a:endParaRPr lang="en-US"/>
          </a:p>
        </c:txPr>
        <c:crossAx val="-2128659688"/>
        <c:crosses val="autoZero"/>
        <c:auto val="1"/>
        <c:lblAlgn val="ctr"/>
        <c:lblOffset val="100"/>
        <c:noMultiLvlLbl val="0"/>
      </c:catAx>
      <c:valAx>
        <c:axId val="-2128659688"/>
        <c:scaling>
          <c:orientation val="minMax"/>
        </c:scaling>
        <c:delete val="0"/>
        <c:axPos val="l"/>
        <c:majorGridlines/>
        <c:title>
          <c:tx>
            <c:rich>
              <a:bodyPr rot="-5400000" vert="horz"/>
              <a:lstStyle/>
              <a:p>
                <a:pPr>
                  <a:defRPr sz="1600"/>
                </a:pPr>
                <a:r>
                  <a:rPr lang="en-US" sz="1600"/>
                  <a:t>number of responses</a:t>
                </a:r>
              </a:p>
            </c:rich>
          </c:tx>
          <c:layout>
            <c:manualLayout>
              <c:xMode val="edge"/>
              <c:yMode val="edge"/>
              <c:x val="0.000510922190503079"/>
              <c:y val="0.259325605132692"/>
            </c:manualLayout>
          </c:layout>
          <c:overlay val="0"/>
        </c:title>
        <c:numFmt formatCode="General" sourceLinked="1"/>
        <c:majorTickMark val="out"/>
        <c:minorTickMark val="none"/>
        <c:tickLblPos val="nextTo"/>
        <c:txPr>
          <a:bodyPr/>
          <a:lstStyle/>
          <a:p>
            <a:pPr>
              <a:defRPr sz="1600"/>
            </a:pPr>
            <a:endParaRPr lang="en-US"/>
          </a:p>
        </c:txPr>
        <c:crossAx val="-2128662632"/>
        <c:crosses val="autoZero"/>
        <c:crossBetween val="between"/>
      </c:valAx>
    </c:plotArea>
    <c:legend>
      <c:legendPos val="r"/>
      <c:layout>
        <c:manualLayout>
          <c:xMode val="edge"/>
          <c:yMode val="edge"/>
          <c:x val="0.686640627680546"/>
          <c:y val="0.0873870705558143"/>
          <c:w val="0.248532588804885"/>
          <c:h val="0.260191746826399"/>
        </c:manualLayout>
      </c:layout>
      <c:overlay val="0"/>
      <c:txPr>
        <a:bodyPr/>
        <a:lstStyle/>
        <a:p>
          <a:pPr>
            <a:defRPr sz="1600"/>
          </a:pPr>
          <a:endParaRPr lang="en-US"/>
        </a:p>
      </c:txPr>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2014</a:t>
            </a:r>
          </a:p>
        </c:rich>
      </c:tx>
      <c:layout/>
      <c:overlay val="0"/>
    </c:title>
    <c:autoTitleDeleted val="0"/>
    <c:view3D>
      <c:rotX val="0"/>
      <c:rotY val="0"/>
      <c:rAngAx val="0"/>
      <c:perspective val="0"/>
    </c:view3D>
    <c:floor>
      <c:thickness val="0"/>
    </c:floor>
    <c:sideWall>
      <c:thickness val="0"/>
    </c:sideWall>
    <c:backWall>
      <c:thickness val="0"/>
    </c:backWall>
    <c:plotArea>
      <c:layout>
        <c:manualLayout>
          <c:layoutTarget val="inner"/>
          <c:xMode val="edge"/>
          <c:yMode val="edge"/>
          <c:x val="0.128767240748293"/>
          <c:y val="0.0601851851851852"/>
          <c:w val="0.769387332559526"/>
          <c:h val="0.822469378827647"/>
        </c:manualLayout>
      </c:layout>
      <c:bar3DChart>
        <c:barDir val="col"/>
        <c:grouping val="clustered"/>
        <c:varyColors val="0"/>
        <c:ser>
          <c:idx val="0"/>
          <c:order val="0"/>
          <c:tx>
            <c:strRef>
              <c:f>Sheet1!$B$96</c:f>
              <c:strCache>
                <c:ptCount val="1"/>
                <c:pt idx="0">
                  <c:v>Classic MAST</c:v>
                </c:pt>
              </c:strCache>
            </c:strRef>
          </c:tx>
          <c:spPr>
            <a:solidFill>
              <a:schemeClr val="tx2">
                <a:lumMod val="60000"/>
                <a:lumOff val="40000"/>
              </a:schemeClr>
            </a:solidFill>
          </c:spPr>
          <c:invertIfNegative val="0"/>
          <c:cat>
            <c:strRef>
              <c:f>Sheet1!$A$97:$A$99</c:f>
              <c:strCache>
                <c:ptCount val="3"/>
                <c:pt idx="0">
                  <c:v>Browsing</c:v>
                </c:pt>
                <c:pt idx="1">
                  <c:v>Retrieving</c:v>
                </c:pt>
                <c:pt idx="2">
                  <c:v>Obs. proposals</c:v>
                </c:pt>
              </c:strCache>
            </c:strRef>
          </c:cat>
          <c:val>
            <c:numRef>
              <c:f>Sheet1!$B$97:$B$99</c:f>
              <c:numCache>
                <c:formatCode>General</c:formatCode>
                <c:ptCount val="3"/>
                <c:pt idx="0">
                  <c:v>205.0</c:v>
                </c:pt>
                <c:pt idx="1">
                  <c:v>211.0</c:v>
                </c:pt>
                <c:pt idx="2">
                  <c:v>121.0</c:v>
                </c:pt>
              </c:numCache>
            </c:numRef>
          </c:val>
        </c:ser>
        <c:ser>
          <c:idx val="1"/>
          <c:order val="1"/>
          <c:tx>
            <c:strRef>
              <c:f>Sheet1!$C$96</c:f>
              <c:strCache>
                <c:ptCount val="1"/>
                <c:pt idx="0">
                  <c:v>MAST Portal</c:v>
                </c:pt>
              </c:strCache>
            </c:strRef>
          </c:tx>
          <c:spPr>
            <a:solidFill>
              <a:schemeClr val="accent3">
                <a:lumMod val="75000"/>
              </a:schemeClr>
            </a:solidFill>
          </c:spPr>
          <c:invertIfNegative val="0"/>
          <c:cat>
            <c:strRef>
              <c:f>Sheet1!$A$97:$A$99</c:f>
              <c:strCache>
                <c:ptCount val="3"/>
                <c:pt idx="0">
                  <c:v>Browsing</c:v>
                </c:pt>
                <c:pt idx="1">
                  <c:v>Retrieving</c:v>
                </c:pt>
                <c:pt idx="2">
                  <c:v>Obs. proposals</c:v>
                </c:pt>
              </c:strCache>
            </c:strRef>
          </c:cat>
          <c:val>
            <c:numRef>
              <c:f>Sheet1!$C$97:$C$99</c:f>
              <c:numCache>
                <c:formatCode>General</c:formatCode>
                <c:ptCount val="3"/>
                <c:pt idx="0">
                  <c:v>88.0</c:v>
                </c:pt>
                <c:pt idx="1">
                  <c:v>74.0</c:v>
                </c:pt>
                <c:pt idx="2">
                  <c:v>50.0</c:v>
                </c:pt>
              </c:numCache>
            </c:numRef>
          </c:val>
        </c:ser>
        <c:ser>
          <c:idx val="2"/>
          <c:order val="2"/>
          <c:tx>
            <c:strRef>
              <c:f>Sheet1!$D$96</c:f>
              <c:strCache>
                <c:ptCount val="1"/>
                <c:pt idx="0">
                  <c:v>HLA</c:v>
                </c:pt>
              </c:strCache>
            </c:strRef>
          </c:tx>
          <c:spPr>
            <a:solidFill>
              <a:schemeClr val="accent6">
                <a:lumMod val="75000"/>
              </a:schemeClr>
            </a:solidFill>
          </c:spPr>
          <c:invertIfNegative val="0"/>
          <c:cat>
            <c:strRef>
              <c:f>Sheet1!$A$97:$A$99</c:f>
              <c:strCache>
                <c:ptCount val="3"/>
                <c:pt idx="0">
                  <c:v>Browsing</c:v>
                </c:pt>
                <c:pt idx="1">
                  <c:v>Retrieving</c:v>
                </c:pt>
                <c:pt idx="2">
                  <c:v>Obs. proposals</c:v>
                </c:pt>
              </c:strCache>
            </c:strRef>
          </c:cat>
          <c:val>
            <c:numRef>
              <c:f>Sheet1!$D$97:$D$99</c:f>
              <c:numCache>
                <c:formatCode>General</c:formatCode>
                <c:ptCount val="3"/>
                <c:pt idx="0">
                  <c:v>79.0</c:v>
                </c:pt>
                <c:pt idx="1">
                  <c:v>58.0</c:v>
                </c:pt>
                <c:pt idx="2">
                  <c:v>40.0</c:v>
                </c:pt>
              </c:numCache>
            </c:numRef>
          </c:val>
        </c:ser>
        <c:ser>
          <c:idx val="3"/>
          <c:order val="3"/>
          <c:tx>
            <c:strRef>
              <c:f>Sheet1!$E$96</c:f>
              <c:strCache>
                <c:ptCount val="1"/>
                <c:pt idx="0">
                  <c:v>GalexView</c:v>
                </c:pt>
              </c:strCache>
            </c:strRef>
          </c:tx>
          <c:invertIfNegative val="0"/>
          <c:cat>
            <c:strRef>
              <c:f>Sheet1!$A$97:$A$99</c:f>
              <c:strCache>
                <c:ptCount val="3"/>
                <c:pt idx="0">
                  <c:v>Browsing</c:v>
                </c:pt>
                <c:pt idx="1">
                  <c:v>Retrieving</c:v>
                </c:pt>
                <c:pt idx="2">
                  <c:v>Obs. proposals</c:v>
                </c:pt>
              </c:strCache>
            </c:strRef>
          </c:cat>
          <c:val>
            <c:numRef>
              <c:f>Sheet1!$E$97:$E$99</c:f>
              <c:numCache>
                <c:formatCode>General</c:formatCode>
                <c:ptCount val="3"/>
                <c:pt idx="0">
                  <c:v>40.0</c:v>
                </c:pt>
                <c:pt idx="1">
                  <c:v>31.0</c:v>
                </c:pt>
                <c:pt idx="2">
                  <c:v>16.0</c:v>
                </c:pt>
              </c:numCache>
            </c:numRef>
          </c:val>
        </c:ser>
        <c:ser>
          <c:idx val="4"/>
          <c:order val="4"/>
          <c:tx>
            <c:strRef>
              <c:f>Sheet1!$F$96</c:f>
              <c:strCache>
                <c:ptCount val="1"/>
                <c:pt idx="0">
                  <c:v>Scripted Access</c:v>
                </c:pt>
              </c:strCache>
            </c:strRef>
          </c:tx>
          <c:invertIfNegative val="0"/>
          <c:cat>
            <c:strRef>
              <c:f>Sheet1!$A$97:$A$99</c:f>
              <c:strCache>
                <c:ptCount val="3"/>
                <c:pt idx="0">
                  <c:v>Browsing</c:v>
                </c:pt>
                <c:pt idx="1">
                  <c:v>Retrieving</c:v>
                </c:pt>
                <c:pt idx="2">
                  <c:v>Obs. proposals</c:v>
                </c:pt>
              </c:strCache>
            </c:strRef>
          </c:cat>
          <c:val>
            <c:numRef>
              <c:f>Sheet1!$F$97:$F$99</c:f>
              <c:numCache>
                <c:formatCode>General</c:formatCode>
                <c:ptCount val="3"/>
                <c:pt idx="0">
                  <c:v>18.0</c:v>
                </c:pt>
                <c:pt idx="1">
                  <c:v>28.0</c:v>
                </c:pt>
                <c:pt idx="2">
                  <c:v>9.0</c:v>
                </c:pt>
              </c:numCache>
            </c:numRef>
          </c:val>
        </c:ser>
        <c:ser>
          <c:idx val="5"/>
          <c:order val="5"/>
          <c:tx>
            <c:strRef>
              <c:f>Sheet1!$G$96</c:f>
              <c:strCache>
                <c:ptCount val="1"/>
                <c:pt idx="0">
                  <c:v>CASjobs</c:v>
                </c:pt>
              </c:strCache>
            </c:strRef>
          </c:tx>
          <c:invertIfNegative val="0"/>
          <c:cat>
            <c:strRef>
              <c:f>Sheet1!$A$97:$A$99</c:f>
              <c:strCache>
                <c:ptCount val="3"/>
                <c:pt idx="0">
                  <c:v>Browsing</c:v>
                </c:pt>
                <c:pt idx="1">
                  <c:v>Retrieving</c:v>
                </c:pt>
                <c:pt idx="2">
                  <c:v>Obs. proposals</c:v>
                </c:pt>
              </c:strCache>
            </c:strRef>
          </c:cat>
          <c:val>
            <c:numRef>
              <c:f>Sheet1!$G$97:$G$99</c:f>
              <c:numCache>
                <c:formatCode>General</c:formatCode>
                <c:ptCount val="3"/>
                <c:pt idx="0">
                  <c:v>12.0</c:v>
                </c:pt>
                <c:pt idx="1">
                  <c:v>12.0</c:v>
                </c:pt>
                <c:pt idx="2">
                  <c:v>7.0</c:v>
                </c:pt>
              </c:numCache>
            </c:numRef>
          </c:val>
        </c:ser>
        <c:ser>
          <c:idx val="6"/>
          <c:order val="6"/>
          <c:tx>
            <c:strRef>
              <c:f>Sheet1!$H$96</c:f>
              <c:strCache>
                <c:ptCount val="1"/>
                <c:pt idx="0">
                  <c:v>Starview</c:v>
                </c:pt>
              </c:strCache>
            </c:strRef>
          </c:tx>
          <c:invertIfNegative val="0"/>
          <c:cat>
            <c:strRef>
              <c:f>Sheet1!$A$97:$A$99</c:f>
              <c:strCache>
                <c:ptCount val="3"/>
                <c:pt idx="0">
                  <c:v>Browsing</c:v>
                </c:pt>
                <c:pt idx="1">
                  <c:v>Retrieving</c:v>
                </c:pt>
                <c:pt idx="2">
                  <c:v>Obs. proposals</c:v>
                </c:pt>
              </c:strCache>
            </c:strRef>
          </c:cat>
          <c:val>
            <c:numRef>
              <c:f>Sheet1!$H$97:$H$99</c:f>
              <c:numCache>
                <c:formatCode>General</c:formatCode>
                <c:ptCount val="3"/>
                <c:pt idx="0">
                  <c:v>8.0</c:v>
                </c:pt>
                <c:pt idx="1">
                  <c:v>8.0</c:v>
                </c:pt>
                <c:pt idx="2">
                  <c:v>4.0</c:v>
                </c:pt>
              </c:numCache>
            </c:numRef>
          </c:val>
        </c:ser>
        <c:ser>
          <c:idx val="7"/>
          <c:order val="7"/>
          <c:tx>
            <c:strRef>
              <c:f>Sheet1!$I$96</c:f>
              <c:strCache>
                <c:ptCount val="1"/>
                <c:pt idx="0">
                  <c:v>All</c:v>
                </c:pt>
              </c:strCache>
            </c:strRef>
          </c:tx>
          <c:invertIfNegative val="0"/>
          <c:cat>
            <c:strRef>
              <c:f>Sheet1!$A$97:$A$99</c:f>
              <c:strCache>
                <c:ptCount val="3"/>
                <c:pt idx="0">
                  <c:v>Browsing</c:v>
                </c:pt>
                <c:pt idx="1">
                  <c:v>Retrieving</c:v>
                </c:pt>
                <c:pt idx="2">
                  <c:v>Obs. proposals</c:v>
                </c:pt>
              </c:strCache>
            </c:strRef>
          </c:cat>
          <c:val>
            <c:numRef>
              <c:f>Sheet1!$I$97:$I$99</c:f>
              <c:numCache>
                <c:formatCode>General</c:formatCode>
                <c:ptCount val="3"/>
                <c:pt idx="0">
                  <c:v>5.0</c:v>
                </c:pt>
                <c:pt idx="1">
                  <c:v>4.0</c:v>
                </c:pt>
                <c:pt idx="2">
                  <c:v>3.0</c:v>
                </c:pt>
              </c:numCache>
            </c:numRef>
          </c:val>
        </c:ser>
        <c:dLbls>
          <c:showLegendKey val="0"/>
          <c:showVal val="0"/>
          <c:showCatName val="0"/>
          <c:showSerName val="0"/>
          <c:showPercent val="0"/>
          <c:showBubbleSize val="0"/>
        </c:dLbls>
        <c:gapWidth val="150"/>
        <c:shape val="cylinder"/>
        <c:axId val="-2129184680"/>
        <c:axId val="-2129187704"/>
        <c:axId val="0"/>
      </c:bar3DChart>
      <c:catAx>
        <c:axId val="-2129184680"/>
        <c:scaling>
          <c:orientation val="minMax"/>
        </c:scaling>
        <c:delete val="0"/>
        <c:axPos val="b"/>
        <c:majorTickMark val="out"/>
        <c:minorTickMark val="none"/>
        <c:tickLblPos val="nextTo"/>
        <c:txPr>
          <a:bodyPr/>
          <a:lstStyle/>
          <a:p>
            <a:pPr>
              <a:defRPr sz="1600"/>
            </a:pPr>
            <a:endParaRPr lang="en-US"/>
          </a:p>
        </c:txPr>
        <c:crossAx val="-2129187704"/>
        <c:crosses val="autoZero"/>
        <c:auto val="1"/>
        <c:lblAlgn val="ctr"/>
        <c:lblOffset val="100"/>
        <c:noMultiLvlLbl val="0"/>
      </c:catAx>
      <c:valAx>
        <c:axId val="-2129187704"/>
        <c:scaling>
          <c:orientation val="minMax"/>
        </c:scaling>
        <c:delete val="0"/>
        <c:axPos val="l"/>
        <c:majorGridlines/>
        <c:title>
          <c:tx>
            <c:rich>
              <a:bodyPr rot="-5400000" vert="horz"/>
              <a:lstStyle/>
              <a:p>
                <a:pPr>
                  <a:defRPr sz="1800"/>
                </a:pPr>
                <a:r>
                  <a:rPr lang="en-US" sz="1800"/>
                  <a:t>number of responses</a:t>
                </a:r>
              </a:p>
            </c:rich>
          </c:tx>
          <c:layout>
            <c:manualLayout>
              <c:xMode val="edge"/>
              <c:yMode val="edge"/>
              <c:x val="0.000510922190503079"/>
              <c:y val="0.259325605132692"/>
            </c:manualLayout>
          </c:layout>
          <c:overlay val="0"/>
        </c:title>
        <c:numFmt formatCode="General" sourceLinked="1"/>
        <c:majorTickMark val="out"/>
        <c:minorTickMark val="none"/>
        <c:tickLblPos val="nextTo"/>
        <c:txPr>
          <a:bodyPr/>
          <a:lstStyle/>
          <a:p>
            <a:pPr>
              <a:defRPr sz="1600"/>
            </a:pPr>
            <a:endParaRPr lang="en-US"/>
          </a:p>
        </c:txPr>
        <c:crossAx val="-2129184680"/>
        <c:crosses val="autoZero"/>
        <c:crossBetween val="between"/>
      </c:valAx>
    </c:plotArea>
    <c:legend>
      <c:legendPos val="r"/>
      <c:layout>
        <c:manualLayout>
          <c:xMode val="edge"/>
          <c:yMode val="edge"/>
          <c:x val="0.725405156033748"/>
          <c:y val="0.0873869932925051"/>
          <c:w val="0.218643354784227"/>
          <c:h val="0.464021216097988"/>
        </c:manualLayout>
      </c:layout>
      <c:overlay val="0"/>
      <c:txPr>
        <a:bodyPr/>
        <a:lstStyle/>
        <a:p>
          <a:pPr>
            <a:defRPr sz="1600"/>
          </a:pPr>
          <a:endParaRPr lang="en-US"/>
        </a:p>
      </c:txPr>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0"/>
      <c:rotY val="0"/>
      <c:rAngAx val="1"/>
    </c:view3D>
    <c:floor>
      <c:thickness val="0"/>
    </c:floor>
    <c:sideWall>
      <c:thickness val="0"/>
    </c:sideWall>
    <c:backWall>
      <c:thickness val="0"/>
    </c:backWall>
    <c:plotArea>
      <c:layout>
        <c:manualLayout>
          <c:layoutTarget val="inner"/>
          <c:xMode val="edge"/>
          <c:yMode val="edge"/>
          <c:x val="0.330542253646865"/>
          <c:y val="0.0337662337662338"/>
          <c:w val="0.615122038316639"/>
          <c:h val="0.840658145004602"/>
        </c:manualLayout>
      </c:layout>
      <c:bar3DChart>
        <c:barDir val="bar"/>
        <c:grouping val="clustered"/>
        <c:varyColors val="0"/>
        <c:ser>
          <c:idx val="0"/>
          <c:order val="0"/>
          <c:tx>
            <c:strRef>
              <c:f>Sheet1!$B$217</c:f>
              <c:strCache>
                <c:ptCount val="1"/>
                <c:pt idx="0">
                  <c:v>Not useful</c:v>
                </c:pt>
              </c:strCache>
            </c:strRef>
          </c:tx>
          <c:spPr>
            <a:solidFill>
              <a:schemeClr val="accent6">
                <a:lumMod val="75000"/>
              </a:schemeClr>
            </a:solidFill>
          </c:spPr>
          <c:invertIfNegative val="0"/>
          <c:cat>
            <c:strRef>
              <c:f>Sheet1!$A$218:$A$226</c:f>
              <c:strCache>
                <c:ptCount val="9"/>
                <c:pt idx="0">
                  <c:v>Help Center</c:v>
                </c:pt>
                <c:pt idx="1">
                  <c:v>External catalogs &amp; HLA Source overlays</c:v>
                </c:pt>
                <c:pt idx="2">
                  <c:v>Downloading data via a cart</c:v>
                </c:pt>
                <c:pt idx="3">
                  <c:v>Uploading a list of positions to search</c:v>
                </c:pt>
                <c:pt idx="4">
                  <c:v>Interactive display view</c:v>
                </c:pt>
                <c:pt idx="5">
                  <c:v>Inventory table sorting &amp; column filtering</c:v>
                </c:pt>
                <c:pt idx="6">
                  <c:v>Footprint view of data on sky</c:v>
                </c:pt>
                <c:pt idx="7">
                  <c:v>Image previews and cutouts</c:v>
                </c:pt>
                <c:pt idx="8">
                  <c:v>Advanced search options</c:v>
                </c:pt>
              </c:strCache>
            </c:strRef>
          </c:cat>
          <c:val>
            <c:numRef>
              <c:f>Sheet1!$B$218:$B$226</c:f>
              <c:numCache>
                <c:formatCode>General</c:formatCode>
                <c:ptCount val="9"/>
                <c:pt idx="0">
                  <c:v>8.0</c:v>
                </c:pt>
                <c:pt idx="1">
                  <c:v>7.0</c:v>
                </c:pt>
                <c:pt idx="2">
                  <c:v>10.0</c:v>
                </c:pt>
                <c:pt idx="3">
                  <c:v>3.0</c:v>
                </c:pt>
                <c:pt idx="4">
                  <c:v>4.0</c:v>
                </c:pt>
                <c:pt idx="5">
                  <c:v>6.0</c:v>
                </c:pt>
                <c:pt idx="6">
                  <c:v>4.0</c:v>
                </c:pt>
                <c:pt idx="7">
                  <c:v>2.0</c:v>
                </c:pt>
                <c:pt idx="8">
                  <c:v>3.0</c:v>
                </c:pt>
              </c:numCache>
            </c:numRef>
          </c:val>
        </c:ser>
        <c:ser>
          <c:idx val="1"/>
          <c:order val="1"/>
          <c:tx>
            <c:strRef>
              <c:f>Sheet1!$C$217</c:f>
              <c:strCache>
                <c:ptCount val="1"/>
                <c:pt idx="0">
                  <c:v>Unsure</c:v>
                </c:pt>
              </c:strCache>
            </c:strRef>
          </c:tx>
          <c:spPr>
            <a:solidFill>
              <a:schemeClr val="accent3">
                <a:lumMod val="75000"/>
              </a:schemeClr>
            </a:solidFill>
          </c:spPr>
          <c:invertIfNegative val="0"/>
          <c:cat>
            <c:strRef>
              <c:f>Sheet1!$A$218:$A$226</c:f>
              <c:strCache>
                <c:ptCount val="9"/>
                <c:pt idx="0">
                  <c:v>Help Center</c:v>
                </c:pt>
                <c:pt idx="1">
                  <c:v>External catalogs &amp; HLA Source overlays</c:v>
                </c:pt>
                <c:pt idx="2">
                  <c:v>Downloading data via a cart</c:v>
                </c:pt>
                <c:pt idx="3">
                  <c:v>Uploading a list of positions to search</c:v>
                </c:pt>
                <c:pt idx="4">
                  <c:v>Interactive display view</c:v>
                </c:pt>
                <c:pt idx="5">
                  <c:v>Inventory table sorting &amp; column filtering</c:v>
                </c:pt>
                <c:pt idx="6">
                  <c:v>Footprint view of data on sky</c:v>
                </c:pt>
                <c:pt idx="7">
                  <c:v>Image previews and cutouts</c:v>
                </c:pt>
                <c:pt idx="8">
                  <c:v>Advanced search options</c:v>
                </c:pt>
              </c:strCache>
            </c:strRef>
          </c:cat>
          <c:val>
            <c:numRef>
              <c:f>Sheet1!$C$218:$C$226</c:f>
              <c:numCache>
                <c:formatCode>General</c:formatCode>
                <c:ptCount val="9"/>
                <c:pt idx="0">
                  <c:v>51.0</c:v>
                </c:pt>
                <c:pt idx="1">
                  <c:v>17.0</c:v>
                </c:pt>
                <c:pt idx="2">
                  <c:v>16.0</c:v>
                </c:pt>
                <c:pt idx="3">
                  <c:v>22.0</c:v>
                </c:pt>
                <c:pt idx="4">
                  <c:v>8.0</c:v>
                </c:pt>
                <c:pt idx="5">
                  <c:v>16.0</c:v>
                </c:pt>
                <c:pt idx="6">
                  <c:v>9.0</c:v>
                </c:pt>
                <c:pt idx="7">
                  <c:v>8.0</c:v>
                </c:pt>
                <c:pt idx="8">
                  <c:v>9.0</c:v>
                </c:pt>
              </c:numCache>
            </c:numRef>
          </c:val>
        </c:ser>
        <c:ser>
          <c:idx val="2"/>
          <c:order val="2"/>
          <c:tx>
            <c:strRef>
              <c:f>Sheet1!$D$217</c:f>
              <c:strCache>
                <c:ptCount val="1"/>
                <c:pt idx="0">
                  <c:v>Somewhat useful</c:v>
                </c:pt>
              </c:strCache>
            </c:strRef>
          </c:tx>
          <c:spPr>
            <a:solidFill>
              <a:schemeClr val="tx2">
                <a:lumMod val="60000"/>
                <a:lumOff val="40000"/>
              </a:schemeClr>
            </a:solidFill>
          </c:spPr>
          <c:invertIfNegative val="0"/>
          <c:cat>
            <c:strRef>
              <c:f>Sheet1!$A$218:$A$226</c:f>
              <c:strCache>
                <c:ptCount val="9"/>
                <c:pt idx="0">
                  <c:v>Help Center</c:v>
                </c:pt>
                <c:pt idx="1">
                  <c:v>External catalogs &amp; HLA Source overlays</c:v>
                </c:pt>
                <c:pt idx="2">
                  <c:v>Downloading data via a cart</c:v>
                </c:pt>
                <c:pt idx="3">
                  <c:v>Uploading a list of positions to search</c:v>
                </c:pt>
                <c:pt idx="4">
                  <c:v>Interactive display view</c:v>
                </c:pt>
                <c:pt idx="5">
                  <c:v>Inventory table sorting &amp; column filtering</c:v>
                </c:pt>
                <c:pt idx="6">
                  <c:v>Footprint view of data on sky</c:v>
                </c:pt>
                <c:pt idx="7">
                  <c:v>Image previews and cutouts</c:v>
                </c:pt>
                <c:pt idx="8">
                  <c:v>Advanced search options</c:v>
                </c:pt>
              </c:strCache>
            </c:strRef>
          </c:cat>
          <c:val>
            <c:numRef>
              <c:f>Sheet1!$D$218:$D$226</c:f>
              <c:numCache>
                <c:formatCode>General</c:formatCode>
                <c:ptCount val="9"/>
                <c:pt idx="0">
                  <c:v>41.0</c:v>
                </c:pt>
                <c:pt idx="1">
                  <c:v>50.0</c:v>
                </c:pt>
                <c:pt idx="2">
                  <c:v>46.0</c:v>
                </c:pt>
                <c:pt idx="3">
                  <c:v>27.0</c:v>
                </c:pt>
                <c:pt idx="4">
                  <c:v>40.0</c:v>
                </c:pt>
                <c:pt idx="5">
                  <c:v>23.0</c:v>
                </c:pt>
                <c:pt idx="6">
                  <c:v>25.0</c:v>
                </c:pt>
                <c:pt idx="7">
                  <c:v>29.0</c:v>
                </c:pt>
                <c:pt idx="8">
                  <c:v>26.0</c:v>
                </c:pt>
              </c:numCache>
            </c:numRef>
          </c:val>
        </c:ser>
        <c:ser>
          <c:idx val="3"/>
          <c:order val="3"/>
          <c:tx>
            <c:strRef>
              <c:f>Sheet1!$E$217</c:f>
              <c:strCache>
                <c:ptCount val="1"/>
                <c:pt idx="0">
                  <c:v>Very useful</c:v>
                </c:pt>
              </c:strCache>
            </c:strRef>
          </c:tx>
          <c:invertIfNegative val="0"/>
          <c:cat>
            <c:strRef>
              <c:f>Sheet1!$A$218:$A$226</c:f>
              <c:strCache>
                <c:ptCount val="9"/>
                <c:pt idx="0">
                  <c:v>Help Center</c:v>
                </c:pt>
                <c:pt idx="1">
                  <c:v>External catalogs &amp; HLA Source overlays</c:v>
                </c:pt>
                <c:pt idx="2">
                  <c:v>Downloading data via a cart</c:v>
                </c:pt>
                <c:pt idx="3">
                  <c:v>Uploading a list of positions to search</c:v>
                </c:pt>
                <c:pt idx="4">
                  <c:v>Interactive display view</c:v>
                </c:pt>
                <c:pt idx="5">
                  <c:v>Inventory table sorting &amp; column filtering</c:v>
                </c:pt>
                <c:pt idx="6">
                  <c:v>Footprint view of data on sky</c:v>
                </c:pt>
                <c:pt idx="7">
                  <c:v>Image previews and cutouts</c:v>
                </c:pt>
                <c:pt idx="8">
                  <c:v>Advanced search options</c:v>
                </c:pt>
              </c:strCache>
            </c:strRef>
          </c:cat>
          <c:val>
            <c:numRef>
              <c:f>Sheet1!$E$218:$E$226</c:f>
              <c:numCache>
                <c:formatCode>General</c:formatCode>
                <c:ptCount val="9"/>
                <c:pt idx="0">
                  <c:v>22.0</c:v>
                </c:pt>
                <c:pt idx="1">
                  <c:v>61.0</c:v>
                </c:pt>
                <c:pt idx="2">
                  <c:v>64.0</c:v>
                </c:pt>
                <c:pt idx="3">
                  <c:v>83.0</c:v>
                </c:pt>
                <c:pt idx="4">
                  <c:v>86.0</c:v>
                </c:pt>
                <c:pt idx="5">
                  <c:v>87.0</c:v>
                </c:pt>
                <c:pt idx="6">
                  <c:v>96.0</c:v>
                </c:pt>
                <c:pt idx="7">
                  <c:v>100.0</c:v>
                </c:pt>
                <c:pt idx="8">
                  <c:v>104.0</c:v>
                </c:pt>
              </c:numCache>
            </c:numRef>
          </c:val>
        </c:ser>
        <c:dLbls>
          <c:showLegendKey val="0"/>
          <c:showVal val="0"/>
          <c:showCatName val="0"/>
          <c:showSerName val="0"/>
          <c:showPercent val="0"/>
          <c:showBubbleSize val="0"/>
        </c:dLbls>
        <c:gapWidth val="150"/>
        <c:shape val="cylinder"/>
        <c:axId val="-2129382600"/>
        <c:axId val="-2129385736"/>
        <c:axId val="0"/>
      </c:bar3DChart>
      <c:catAx>
        <c:axId val="-2129382600"/>
        <c:scaling>
          <c:orientation val="minMax"/>
        </c:scaling>
        <c:delete val="0"/>
        <c:axPos val="l"/>
        <c:majorTickMark val="none"/>
        <c:minorTickMark val="none"/>
        <c:tickLblPos val="nextTo"/>
        <c:txPr>
          <a:bodyPr/>
          <a:lstStyle/>
          <a:p>
            <a:pPr>
              <a:defRPr sz="1400"/>
            </a:pPr>
            <a:endParaRPr lang="en-US"/>
          </a:p>
        </c:txPr>
        <c:crossAx val="-2129385736"/>
        <c:crosses val="autoZero"/>
        <c:auto val="1"/>
        <c:lblAlgn val="ctr"/>
        <c:lblOffset val="100"/>
        <c:noMultiLvlLbl val="0"/>
      </c:catAx>
      <c:valAx>
        <c:axId val="-2129385736"/>
        <c:scaling>
          <c:orientation val="minMax"/>
        </c:scaling>
        <c:delete val="0"/>
        <c:axPos val="b"/>
        <c:majorGridlines/>
        <c:title>
          <c:tx>
            <c:rich>
              <a:bodyPr/>
              <a:lstStyle/>
              <a:p>
                <a:pPr>
                  <a:defRPr sz="1400"/>
                </a:pPr>
                <a:r>
                  <a:rPr lang="en-US" sz="1400"/>
                  <a:t>number of responses</a:t>
                </a:r>
              </a:p>
            </c:rich>
          </c:tx>
          <c:layout/>
          <c:overlay val="0"/>
        </c:title>
        <c:numFmt formatCode="General" sourceLinked="1"/>
        <c:majorTickMark val="none"/>
        <c:minorTickMark val="none"/>
        <c:tickLblPos val="nextTo"/>
        <c:txPr>
          <a:bodyPr/>
          <a:lstStyle/>
          <a:p>
            <a:pPr>
              <a:defRPr sz="1400"/>
            </a:pPr>
            <a:endParaRPr lang="en-US"/>
          </a:p>
        </c:txPr>
        <c:crossAx val="-2129382600"/>
        <c:crosses val="autoZero"/>
        <c:crossBetween val="between"/>
      </c:valAx>
    </c:plotArea>
    <c:legend>
      <c:legendPos val="r"/>
      <c:layout>
        <c:manualLayout>
          <c:xMode val="edge"/>
          <c:yMode val="edge"/>
          <c:x val="0.75665823370231"/>
          <c:y val="0.650218631761939"/>
          <c:w val="0.179849638134984"/>
          <c:h val="0.174887411800798"/>
        </c:manualLayout>
      </c:layout>
      <c:overlay val="0"/>
      <c:txPr>
        <a:bodyPr/>
        <a:lstStyle/>
        <a:p>
          <a:pPr>
            <a:defRPr sz="1400"/>
          </a:pPr>
          <a:endParaRPr lang="en-US"/>
        </a:p>
      </c:txPr>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0"/>
      <c:rotY val="0"/>
      <c:rAngAx val="1"/>
    </c:view3D>
    <c:floor>
      <c:thickness val="0"/>
    </c:floor>
    <c:sideWall>
      <c:thickness val="0"/>
    </c:sideWall>
    <c:backWall>
      <c:thickness val="0"/>
    </c:backWall>
    <c:plotArea>
      <c:layout>
        <c:manualLayout>
          <c:layoutTarget val="inner"/>
          <c:xMode val="edge"/>
          <c:yMode val="edge"/>
          <c:x val="0.30315252267792"/>
          <c:y val="0.0337662337662338"/>
          <c:w val="0.660668392091408"/>
          <c:h val="0.840658145004602"/>
        </c:manualLayout>
      </c:layout>
      <c:bar3DChart>
        <c:barDir val="bar"/>
        <c:grouping val="clustered"/>
        <c:varyColors val="0"/>
        <c:ser>
          <c:idx val="0"/>
          <c:order val="0"/>
          <c:tx>
            <c:strRef>
              <c:f>Sheet1!$B$242</c:f>
              <c:strCache>
                <c:ptCount val="1"/>
                <c:pt idx="0">
                  <c:v>Not useful</c:v>
                </c:pt>
              </c:strCache>
            </c:strRef>
          </c:tx>
          <c:spPr>
            <a:solidFill>
              <a:schemeClr val="accent6">
                <a:lumMod val="75000"/>
              </a:schemeClr>
            </a:solidFill>
          </c:spPr>
          <c:invertIfNegative val="0"/>
          <c:cat>
            <c:strRef>
              <c:f>Sheet1!$A$243:$A$250</c:f>
              <c:strCache>
                <c:ptCount val="8"/>
                <c:pt idx="0">
                  <c:v>Other associated files</c:v>
                </c:pt>
                <c:pt idx="1">
                  <c:v>DADS Retrievals</c:v>
                </c:pt>
                <c:pt idx="2">
                  <c:v>Color images (Level 4)</c:v>
                </c:pt>
                <c:pt idx="3">
                  <c:v>Spectra</c:v>
                </c:pt>
                <c:pt idx="4">
                  <c:v>Source lists/Catalogs</c:v>
                </c:pt>
                <c:pt idx="5">
                  <c:v>Mosaic images (Level 3)</c:v>
                </c:pt>
                <c:pt idx="6">
                  <c:v>Combined images (Level 2)</c:v>
                </c:pt>
                <c:pt idx="7">
                  <c:v>High Level Science Products (Level 5)</c:v>
                </c:pt>
              </c:strCache>
            </c:strRef>
          </c:cat>
          <c:val>
            <c:numRef>
              <c:f>Sheet1!$B$243:$B$250</c:f>
              <c:numCache>
                <c:formatCode>General</c:formatCode>
                <c:ptCount val="8"/>
                <c:pt idx="0">
                  <c:v>10.0</c:v>
                </c:pt>
                <c:pt idx="1">
                  <c:v>10.0</c:v>
                </c:pt>
                <c:pt idx="2">
                  <c:v>11.0</c:v>
                </c:pt>
                <c:pt idx="3">
                  <c:v>5.0</c:v>
                </c:pt>
                <c:pt idx="4">
                  <c:v>13.0</c:v>
                </c:pt>
                <c:pt idx="5">
                  <c:v>5.0</c:v>
                </c:pt>
                <c:pt idx="6">
                  <c:v>5.0</c:v>
                </c:pt>
                <c:pt idx="7">
                  <c:v>5.0</c:v>
                </c:pt>
              </c:numCache>
            </c:numRef>
          </c:val>
        </c:ser>
        <c:ser>
          <c:idx val="1"/>
          <c:order val="1"/>
          <c:tx>
            <c:strRef>
              <c:f>Sheet1!$C$242</c:f>
              <c:strCache>
                <c:ptCount val="1"/>
                <c:pt idx="0">
                  <c:v>Unsure</c:v>
                </c:pt>
              </c:strCache>
            </c:strRef>
          </c:tx>
          <c:spPr>
            <a:solidFill>
              <a:schemeClr val="accent3">
                <a:lumMod val="75000"/>
              </a:schemeClr>
            </a:solidFill>
          </c:spPr>
          <c:invertIfNegative val="0"/>
          <c:cat>
            <c:strRef>
              <c:f>Sheet1!$A$243:$A$250</c:f>
              <c:strCache>
                <c:ptCount val="8"/>
                <c:pt idx="0">
                  <c:v>Other associated files</c:v>
                </c:pt>
                <c:pt idx="1">
                  <c:v>DADS Retrievals</c:v>
                </c:pt>
                <c:pt idx="2">
                  <c:v>Color images (Level 4)</c:v>
                </c:pt>
                <c:pt idx="3">
                  <c:v>Spectra</c:v>
                </c:pt>
                <c:pt idx="4">
                  <c:v>Source lists/Catalogs</c:v>
                </c:pt>
                <c:pt idx="5">
                  <c:v>Mosaic images (Level 3)</c:v>
                </c:pt>
                <c:pt idx="6">
                  <c:v>Combined images (Level 2)</c:v>
                </c:pt>
                <c:pt idx="7">
                  <c:v>High Level Science Products (Level 5)</c:v>
                </c:pt>
              </c:strCache>
            </c:strRef>
          </c:cat>
          <c:val>
            <c:numRef>
              <c:f>Sheet1!$C$243:$C$250</c:f>
              <c:numCache>
                <c:formatCode>General</c:formatCode>
                <c:ptCount val="8"/>
                <c:pt idx="0">
                  <c:v>80.0</c:v>
                </c:pt>
                <c:pt idx="1">
                  <c:v>66.0</c:v>
                </c:pt>
                <c:pt idx="2">
                  <c:v>27.0</c:v>
                </c:pt>
                <c:pt idx="3">
                  <c:v>49.0</c:v>
                </c:pt>
                <c:pt idx="4">
                  <c:v>26.0</c:v>
                </c:pt>
                <c:pt idx="5">
                  <c:v>31.0</c:v>
                </c:pt>
                <c:pt idx="6">
                  <c:v>27.0</c:v>
                </c:pt>
                <c:pt idx="7">
                  <c:v>38.0</c:v>
                </c:pt>
              </c:numCache>
            </c:numRef>
          </c:val>
        </c:ser>
        <c:ser>
          <c:idx val="2"/>
          <c:order val="2"/>
          <c:tx>
            <c:strRef>
              <c:f>Sheet1!$D$242</c:f>
              <c:strCache>
                <c:ptCount val="1"/>
                <c:pt idx="0">
                  <c:v>Somewhat useful</c:v>
                </c:pt>
              </c:strCache>
            </c:strRef>
          </c:tx>
          <c:spPr>
            <a:solidFill>
              <a:schemeClr val="tx2">
                <a:lumMod val="60000"/>
                <a:lumOff val="40000"/>
              </a:schemeClr>
            </a:solidFill>
          </c:spPr>
          <c:invertIfNegative val="0"/>
          <c:cat>
            <c:strRef>
              <c:f>Sheet1!$A$243:$A$250</c:f>
              <c:strCache>
                <c:ptCount val="8"/>
                <c:pt idx="0">
                  <c:v>Other associated files</c:v>
                </c:pt>
                <c:pt idx="1">
                  <c:v>DADS Retrievals</c:v>
                </c:pt>
                <c:pt idx="2">
                  <c:v>Color images (Level 4)</c:v>
                </c:pt>
                <c:pt idx="3">
                  <c:v>Spectra</c:v>
                </c:pt>
                <c:pt idx="4">
                  <c:v>Source lists/Catalogs</c:v>
                </c:pt>
                <c:pt idx="5">
                  <c:v>Mosaic images (Level 3)</c:v>
                </c:pt>
                <c:pt idx="6">
                  <c:v>Combined images (Level 2)</c:v>
                </c:pt>
                <c:pt idx="7">
                  <c:v>High Level Science Products (Level 5)</c:v>
                </c:pt>
              </c:strCache>
            </c:strRef>
          </c:cat>
          <c:val>
            <c:numRef>
              <c:f>Sheet1!$D$243:$D$250</c:f>
              <c:numCache>
                <c:formatCode>General</c:formatCode>
                <c:ptCount val="8"/>
                <c:pt idx="0">
                  <c:v>35.0</c:v>
                </c:pt>
                <c:pt idx="1">
                  <c:v>42.0</c:v>
                </c:pt>
                <c:pt idx="2">
                  <c:v>62.0</c:v>
                </c:pt>
                <c:pt idx="3">
                  <c:v>36.0</c:v>
                </c:pt>
                <c:pt idx="4">
                  <c:v>46.0</c:v>
                </c:pt>
                <c:pt idx="5">
                  <c:v>35.0</c:v>
                </c:pt>
                <c:pt idx="6">
                  <c:v>37.0</c:v>
                </c:pt>
                <c:pt idx="7">
                  <c:v>23.0</c:v>
                </c:pt>
              </c:numCache>
            </c:numRef>
          </c:val>
        </c:ser>
        <c:ser>
          <c:idx val="3"/>
          <c:order val="3"/>
          <c:tx>
            <c:strRef>
              <c:f>Sheet1!$E$242</c:f>
              <c:strCache>
                <c:ptCount val="1"/>
                <c:pt idx="0">
                  <c:v>Very useful</c:v>
                </c:pt>
              </c:strCache>
            </c:strRef>
          </c:tx>
          <c:invertIfNegative val="0"/>
          <c:cat>
            <c:strRef>
              <c:f>Sheet1!$A$243:$A$250</c:f>
              <c:strCache>
                <c:ptCount val="8"/>
                <c:pt idx="0">
                  <c:v>Other associated files</c:v>
                </c:pt>
                <c:pt idx="1">
                  <c:v>DADS Retrievals</c:v>
                </c:pt>
                <c:pt idx="2">
                  <c:v>Color images (Level 4)</c:v>
                </c:pt>
                <c:pt idx="3">
                  <c:v>Spectra</c:v>
                </c:pt>
                <c:pt idx="4">
                  <c:v>Source lists/Catalogs</c:v>
                </c:pt>
                <c:pt idx="5">
                  <c:v>Mosaic images (Level 3)</c:v>
                </c:pt>
                <c:pt idx="6">
                  <c:v>Combined images (Level 2)</c:v>
                </c:pt>
                <c:pt idx="7">
                  <c:v>High Level Science Products (Level 5)</c:v>
                </c:pt>
              </c:strCache>
            </c:strRef>
          </c:cat>
          <c:val>
            <c:numRef>
              <c:f>Sheet1!$E$243:$E$250</c:f>
              <c:numCache>
                <c:formatCode>General</c:formatCode>
                <c:ptCount val="8"/>
                <c:pt idx="0">
                  <c:v>18.0</c:v>
                </c:pt>
                <c:pt idx="1">
                  <c:v>42.0</c:v>
                </c:pt>
                <c:pt idx="2">
                  <c:v>76.0</c:v>
                </c:pt>
                <c:pt idx="3">
                  <c:v>80.0</c:v>
                </c:pt>
                <c:pt idx="4">
                  <c:v>93.0</c:v>
                </c:pt>
                <c:pt idx="5">
                  <c:v>109.0</c:v>
                </c:pt>
                <c:pt idx="6">
                  <c:v>109.0</c:v>
                </c:pt>
                <c:pt idx="7">
                  <c:v>112.0</c:v>
                </c:pt>
              </c:numCache>
            </c:numRef>
          </c:val>
        </c:ser>
        <c:dLbls>
          <c:showLegendKey val="0"/>
          <c:showVal val="0"/>
          <c:showCatName val="0"/>
          <c:showSerName val="0"/>
          <c:showPercent val="0"/>
          <c:showBubbleSize val="0"/>
        </c:dLbls>
        <c:gapWidth val="150"/>
        <c:shape val="cylinder"/>
        <c:axId val="-2129430088"/>
        <c:axId val="-2129433224"/>
        <c:axId val="0"/>
      </c:bar3DChart>
      <c:catAx>
        <c:axId val="-2129430088"/>
        <c:scaling>
          <c:orientation val="minMax"/>
        </c:scaling>
        <c:delete val="0"/>
        <c:axPos val="l"/>
        <c:majorTickMark val="none"/>
        <c:minorTickMark val="none"/>
        <c:tickLblPos val="nextTo"/>
        <c:txPr>
          <a:bodyPr/>
          <a:lstStyle/>
          <a:p>
            <a:pPr>
              <a:defRPr sz="1300"/>
            </a:pPr>
            <a:endParaRPr lang="en-US"/>
          </a:p>
        </c:txPr>
        <c:crossAx val="-2129433224"/>
        <c:crosses val="autoZero"/>
        <c:auto val="1"/>
        <c:lblAlgn val="ctr"/>
        <c:lblOffset val="100"/>
        <c:noMultiLvlLbl val="0"/>
      </c:catAx>
      <c:valAx>
        <c:axId val="-2129433224"/>
        <c:scaling>
          <c:orientation val="minMax"/>
        </c:scaling>
        <c:delete val="0"/>
        <c:axPos val="b"/>
        <c:majorGridlines/>
        <c:title>
          <c:tx>
            <c:rich>
              <a:bodyPr/>
              <a:lstStyle/>
              <a:p>
                <a:pPr>
                  <a:defRPr sz="1400"/>
                </a:pPr>
                <a:r>
                  <a:rPr lang="en-US" sz="1400"/>
                  <a:t>number of responses</a:t>
                </a:r>
              </a:p>
            </c:rich>
          </c:tx>
          <c:layout/>
          <c:overlay val="0"/>
        </c:title>
        <c:numFmt formatCode="General" sourceLinked="1"/>
        <c:majorTickMark val="none"/>
        <c:minorTickMark val="none"/>
        <c:tickLblPos val="nextTo"/>
        <c:txPr>
          <a:bodyPr/>
          <a:lstStyle/>
          <a:p>
            <a:pPr>
              <a:defRPr sz="1400"/>
            </a:pPr>
            <a:endParaRPr lang="en-US"/>
          </a:p>
        </c:txPr>
        <c:crossAx val="-2129430088"/>
        <c:crosses val="autoZero"/>
        <c:crossBetween val="between"/>
      </c:valAx>
    </c:plotArea>
    <c:legend>
      <c:legendPos val="r"/>
      <c:layout>
        <c:manualLayout>
          <c:xMode val="edge"/>
          <c:yMode val="edge"/>
          <c:x val="0.784807840362979"/>
          <c:y val="0.66008344411494"/>
          <c:w val="0.179831507397341"/>
          <c:h val="0.164497801411187"/>
        </c:manualLayout>
      </c:layout>
      <c:overlay val="0"/>
      <c:txPr>
        <a:bodyPr/>
        <a:lstStyle/>
        <a:p>
          <a:pPr>
            <a:defRPr sz="1400"/>
          </a:pPr>
          <a:endParaRPr lang="en-US"/>
        </a:p>
      </c:txPr>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0E7510-6E08-984F-9E41-B83C4DBE05C0}" type="datetimeFigureOut">
              <a:rPr lang="en-US" smtClean="0"/>
              <a:t>11/29/14</a:t>
            </a:fld>
            <a:endParaRPr lang="en-US"/>
          </a:p>
        </p:txBody>
      </p:sp>
      <p:sp>
        <p:nvSpPr>
          <p:cNvPr id="4" name="Slide Image Placeholder 3"/>
          <p:cNvSpPr>
            <a:spLocks noGrp="1" noRot="1" noChangeAspect="1"/>
          </p:cNvSpPr>
          <p:nvPr>
            <p:ph type="sldImg" idx="2"/>
          </p:nvPr>
        </p:nvSpPr>
        <p:spPr>
          <a:xfrm>
            <a:off x="1209675" y="685800"/>
            <a:ext cx="44386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E093D1-AC22-874A-B2FA-42FB574DAB22}" type="slidenum">
              <a:rPr lang="en-US" smtClean="0"/>
              <a:t>‹#›</a:t>
            </a:fld>
            <a:endParaRPr lang="en-US"/>
          </a:p>
        </p:txBody>
      </p:sp>
    </p:spTree>
    <p:extLst>
      <p:ext uri="{BB962C8B-B14F-4D97-AF65-F5344CB8AC3E}">
        <p14:creationId xmlns:p14="http://schemas.microsoft.com/office/powerpoint/2010/main" val="2865076551"/>
      </p:ext>
    </p:extLst>
  </p:cSld>
  <p:clrMap bg1="lt1" tx1="dk1" bg2="lt2" tx2="dk2" accent1="accent1" accent2="accent2" accent3="accent3" accent4="accent4" accent5="accent5" accent6="accent6" hlink="hlink" folHlink="folHlink"/>
  <p:notesStyle>
    <a:lvl1pPr marL="0" algn="l" defTabSz="509412" rtl="0" eaLnBrk="1" latinLnBrk="0" hangingPunct="1">
      <a:defRPr sz="1300" kern="1200">
        <a:solidFill>
          <a:schemeClr val="tx1"/>
        </a:solidFill>
        <a:latin typeface="+mn-lt"/>
        <a:ea typeface="+mn-ea"/>
        <a:cs typeface="+mn-cs"/>
      </a:defRPr>
    </a:lvl1pPr>
    <a:lvl2pPr marL="509412" algn="l" defTabSz="509412" rtl="0" eaLnBrk="1" latinLnBrk="0" hangingPunct="1">
      <a:defRPr sz="1300" kern="1200">
        <a:solidFill>
          <a:schemeClr val="tx1"/>
        </a:solidFill>
        <a:latin typeface="+mn-lt"/>
        <a:ea typeface="+mn-ea"/>
        <a:cs typeface="+mn-cs"/>
      </a:defRPr>
    </a:lvl2pPr>
    <a:lvl3pPr marL="1018824" algn="l" defTabSz="509412" rtl="0" eaLnBrk="1" latinLnBrk="0" hangingPunct="1">
      <a:defRPr sz="1300" kern="1200">
        <a:solidFill>
          <a:schemeClr val="tx1"/>
        </a:solidFill>
        <a:latin typeface="+mn-lt"/>
        <a:ea typeface="+mn-ea"/>
        <a:cs typeface="+mn-cs"/>
      </a:defRPr>
    </a:lvl3pPr>
    <a:lvl4pPr marL="1528237" algn="l" defTabSz="509412" rtl="0" eaLnBrk="1" latinLnBrk="0" hangingPunct="1">
      <a:defRPr sz="1300" kern="1200">
        <a:solidFill>
          <a:schemeClr val="tx1"/>
        </a:solidFill>
        <a:latin typeface="+mn-lt"/>
        <a:ea typeface="+mn-ea"/>
        <a:cs typeface="+mn-cs"/>
      </a:defRPr>
    </a:lvl4pPr>
    <a:lvl5pPr marL="2037649" algn="l" defTabSz="509412" rtl="0" eaLnBrk="1" latinLnBrk="0" hangingPunct="1">
      <a:defRPr sz="1300" kern="1200">
        <a:solidFill>
          <a:schemeClr val="tx1"/>
        </a:solidFill>
        <a:latin typeface="+mn-lt"/>
        <a:ea typeface="+mn-ea"/>
        <a:cs typeface="+mn-cs"/>
      </a:defRPr>
    </a:lvl5pPr>
    <a:lvl6pPr marL="2547061" algn="l" defTabSz="509412" rtl="0" eaLnBrk="1" latinLnBrk="0" hangingPunct="1">
      <a:defRPr sz="1300" kern="1200">
        <a:solidFill>
          <a:schemeClr val="tx1"/>
        </a:solidFill>
        <a:latin typeface="+mn-lt"/>
        <a:ea typeface="+mn-ea"/>
        <a:cs typeface="+mn-cs"/>
      </a:defRPr>
    </a:lvl6pPr>
    <a:lvl7pPr marL="3056473" algn="l" defTabSz="509412" rtl="0" eaLnBrk="1" latinLnBrk="0" hangingPunct="1">
      <a:defRPr sz="1300" kern="1200">
        <a:solidFill>
          <a:schemeClr val="tx1"/>
        </a:solidFill>
        <a:latin typeface="+mn-lt"/>
        <a:ea typeface="+mn-ea"/>
        <a:cs typeface="+mn-cs"/>
      </a:defRPr>
    </a:lvl7pPr>
    <a:lvl8pPr marL="3565886" algn="l" defTabSz="509412" rtl="0" eaLnBrk="1" latinLnBrk="0" hangingPunct="1">
      <a:defRPr sz="1300" kern="1200">
        <a:solidFill>
          <a:schemeClr val="tx1"/>
        </a:solidFill>
        <a:latin typeface="+mn-lt"/>
        <a:ea typeface="+mn-ea"/>
        <a:cs typeface="+mn-cs"/>
      </a:defRPr>
    </a:lvl8pPr>
    <a:lvl9pPr marL="4075298" algn="l" defTabSz="509412"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685800"/>
            <a:ext cx="44386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E093D1-AC22-874A-B2FA-42FB574DAB22}" type="slidenum">
              <a:rPr lang="en-US" smtClean="0"/>
              <a:t>27</a:t>
            </a:fld>
            <a:endParaRPr lang="en-US"/>
          </a:p>
        </p:txBody>
      </p:sp>
    </p:spTree>
    <p:extLst>
      <p:ext uri="{BB962C8B-B14F-4D97-AF65-F5344CB8AC3E}">
        <p14:creationId xmlns:p14="http://schemas.microsoft.com/office/powerpoint/2010/main" val="3648739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3700" y="1581468"/>
            <a:ext cx="8150319" cy="1666028"/>
          </a:xfrm>
        </p:spPr>
        <p:txBody>
          <a:bodyPr>
            <a:normAutofit/>
          </a:bodyPr>
          <a:lstStyle>
            <a:lvl1pPr>
              <a:defRPr sz="4900" b="1"/>
            </a:lvl1pPr>
          </a:lstStyle>
          <a:p>
            <a:r>
              <a:rPr lang="en-US" dirty="0" smtClean="0"/>
              <a:t>Click to edit Master title style</a:t>
            </a:r>
            <a:endParaRPr lang="en-US" dirty="0"/>
          </a:p>
        </p:txBody>
      </p:sp>
      <p:sp>
        <p:nvSpPr>
          <p:cNvPr id="3" name="Subtitle 2"/>
          <p:cNvSpPr>
            <a:spLocks noGrp="1"/>
          </p:cNvSpPr>
          <p:nvPr>
            <p:ph type="subTitle" idx="1"/>
          </p:nvPr>
        </p:nvSpPr>
        <p:spPr>
          <a:xfrm>
            <a:off x="1904302" y="3411219"/>
            <a:ext cx="6645338" cy="2524422"/>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F8AB531-F53D-5042-AFEC-7279F3F47FE9}" type="datetimeFigureOut">
              <a:rPr lang="en-US" smtClean="0"/>
              <a:t>11/29/14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A8E720-E040-A24E-9FF3-C42F410783FD}" type="slidenum">
              <a:rPr lang="en-US" smtClean="0"/>
              <a:t>‹#›</a:t>
            </a:fld>
            <a:endParaRPr lang="en-US"/>
          </a:p>
        </p:txBody>
      </p:sp>
    </p:spTree>
    <p:extLst>
      <p:ext uri="{BB962C8B-B14F-4D97-AF65-F5344CB8AC3E}">
        <p14:creationId xmlns:p14="http://schemas.microsoft.com/office/powerpoint/2010/main" val="3084730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F8AB531-F53D-5042-AFEC-7279F3F47FE9}" type="datetimeFigureOut">
              <a:rPr lang="en-US" smtClean="0"/>
              <a:t>11/29/14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A8E720-E040-A24E-9FF3-C42F410783FD}" type="slidenum">
              <a:rPr lang="en-US" smtClean="0"/>
              <a:t>‹#›</a:t>
            </a:fld>
            <a:endParaRPr lang="en-US"/>
          </a:p>
        </p:txBody>
      </p:sp>
    </p:spTree>
    <p:extLst>
      <p:ext uri="{BB962C8B-B14F-4D97-AF65-F5344CB8AC3E}">
        <p14:creationId xmlns:p14="http://schemas.microsoft.com/office/powerpoint/2010/main" val="3292695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0" y="311257"/>
            <a:ext cx="2263140" cy="66317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39801" y="311257"/>
            <a:ext cx="5984899" cy="6631728"/>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F8AB531-F53D-5042-AFEC-7279F3F47FE9}" type="datetimeFigureOut">
              <a:rPr lang="en-US" smtClean="0"/>
              <a:t>11/29/14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A8E720-E040-A24E-9FF3-C42F410783FD}" type="slidenum">
              <a:rPr lang="en-US" smtClean="0"/>
              <a:t>‹#›</a:t>
            </a:fld>
            <a:endParaRPr lang="en-US"/>
          </a:p>
        </p:txBody>
      </p:sp>
    </p:spTree>
    <p:extLst>
      <p:ext uri="{BB962C8B-B14F-4D97-AF65-F5344CB8AC3E}">
        <p14:creationId xmlns:p14="http://schemas.microsoft.com/office/powerpoint/2010/main" val="2975993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F8AB531-F53D-5042-AFEC-7279F3F47FE9}" type="datetimeFigureOut">
              <a:rPr lang="en-US" smtClean="0"/>
              <a:t>11/29/14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A8E720-E040-A24E-9FF3-C42F410783FD}" type="slidenum">
              <a:rPr lang="en-US" smtClean="0"/>
              <a:t>‹#›</a:t>
            </a:fld>
            <a:endParaRPr lang="en-US"/>
          </a:p>
        </p:txBody>
      </p:sp>
    </p:spTree>
    <p:extLst>
      <p:ext uri="{BB962C8B-B14F-4D97-AF65-F5344CB8AC3E}">
        <p14:creationId xmlns:p14="http://schemas.microsoft.com/office/powerpoint/2010/main" val="272847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99776" y="4994487"/>
            <a:ext cx="8144408" cy="1543685"/>
          </a:xfrm>
        </p:spPr>
        <p:txBody>
          <a:bodyPr anchor="t"/>
          <a:lstStyle>
            <a:lvl1pPr algn="l">
              <a:defRPr sz="45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1199775" y="3294275"/>
            <a:ext cx="8144409" cy="1700212"/>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5F8AB531-F53D-5042-AFEC-7279F3F47FE9}" type="datetimeFigureOut">
              <a:rPr lang="en-US" smtClean="0"/>
              <a:t>11/29/14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A8E720-E040-A24E-9FF3-C42F410783FD}" type="slidenum">
              <a:rPr lang="en-US" smtClean="0"/>
              <a:t>‹#›</a:t>
            </a:fld>
            <a:endParaRPr lang="en-US"/>
          </a:p>
        </p:txBody>
      </p:sp>
    </p:spTree>
    <p:extLst>
      <p:ext uri="{BB962C8B-B14F-4D97-AF65-F5344CB8AC3E}">
        <p14:creationId xmlns:p14="http://schemas.microsoft.com/office/powerpoint/2010/main" val="3718931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1209301" y="1813560"/>
            <a:ext cx="4017107" cy="5390303"/>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539156" y="1813560"/>
            <a:ext cx="4016323" cy="5390303"/>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5F8AB531-F53D-5042-AFEC-7279F3F47FE9}" type="datetimeFigureOut">
              <a:rPr lang="en-US" smtClean="0"/>
              <a:t>11/29/14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A8E720-E040-A24E-9FF3-C42F410783FD}" type="slidenum">
              <a:rPr lang="en-US" smtClean="0"/>
              <a:t>‹#›</a:t>
            </a:fld>
            <a:endParaRPr lang="en-US"/>
          </a:p>
        </p:txBody>
      </p:sp>
    </p:spTree>
    <p:extLst>
      <p:ext uri="{BB962C8B-B14F-4D97-AF65-F5344CB8AC3E}">
        <p14:creationId xmlns:p14="http://schemas.microsoft.com/office/powerpoint/2010/main" val="96059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209301" y="1739795"/>
            <a:ext cx="4017105"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dirty="0" smtClean="0"/>
              <a:t>Click to edit Master text styles</a:t>
            </a:r>
          </a:p>
        </p:txBody>
      </p:sp>
      <p:sp>
        <p:nvSpPr>
          <p:cNvPr id="4" name="Content Placeholder 3"/>
          <p:cNvSpPr>
            <a:spLocks noGrp="1"/>
          </p:cNvSpPr>
          <p:nvPr>
            <p:ph sz="half" idx="2"/>
          </p:nvPr>
        </p:nvSpPr>
        <p:spPr>
          <a:xfrm>
            <a:off x="1209300" y="2464858"/>
            <a:ext cx="4017107" cy="4739005"/>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5539157" y="1739795"/>
            <a:ext cx="4016323"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dirty="0" smtClean="0"/>
              <a:t>Click to edit Master text styles</a:t>
            </a:r>
          </a:p>
        </p:txBody>
      </p:sp>
      <p:sp>
        <p:nvSpPr>
          <p:cNvPr id="6" name="Content Placeholder 5"/>
          <p:cNvSpPr>
            <a:spLocks noGrp="1"/>
          </p:cNvSpPr>
          <p:nvPr>
            <p:ph sz="quarter" idx="4"/>
          </p:nvPr>
        </p:nvSpPr>
        <p:spPr>
          <a:xfrm>
            <a:off x="5539157" y="2464858"/>
            <a:ext cx="4016323" cy="4739004"/>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F8AB531-F53D-5042-AFEC-7279F3F47FE9}" type="datetimeFigureOut">
              <a:rPr lang="en-US" smtClean="0"/>
              <a:t>11/29/14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A8E720-E040-A24E-9FF3-C42F410783FD}" type="slidenum">
              <a:rPr lang="en-US" smtClean="0"/>
              <a:t>‹#›</a:t>
            </a:fld>
            <a:endParaRPr lang="en-US"/>
          </a:p>
        </p:txBody>
      </p:sp>
    </p:spTree>
    <p:extLst>
      <p:ext uri="{BB962C8B-B14F-4D97-AF65-F5344CB8AC3E}">
        <p14:creationId xmlns:p14="http://schemas.microsoft.com/office/powerpoint/2010/main" val="131368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8AB531-F53D-5042-AFEC-7279F3F47FE9}" type="datetimeFigureOut">
              <a:rPr lang="en-US" smtClean="0"/>
              <a:t>11/29/14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A8E720-E040-A24E-9FF3-C42F410783FD}" type="slidenum">
              <a:rPr lang="en-US" smtClean="0"/>
              <a:t>‹#›</a:t>
            </a:fld>
            <a:endParaRPr lang="en-US"/>
          </a:p>
        </p:txBody>
      </p:sp>
    </p:spTree>
    <p:extLst>
      <p:ext uri="{BB962C8B-B14F-4D97-AF65-F5344CB8AC3E}">
        <p14:creationId xmlns:p14="http://schemas.microsoft.com/office/powerpoint/2010/main" val="3610842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8AB531-F53D-5042-AFEC-7279F3F47FE9}" type="datetimeFigureOut">
              <a:rPr lang="en-US" smtClean="0"/>
              <a:t>11/29/14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A8E720-E040-A24E-9FF3-C42F410783FD}" type="slidenum">
              <a:rPr lang="en-US" smtClean="0"/>
              <a:t>‹#›</a:t>
            </a:fld>
            <a:endParaRPr lang="en-US"/>
          </a:p>
        </p:txBody>
      </p:sp>
    </p:spTree>
    <p:extLst>
      <p:ext uri="{BB962C8B-B14F-4D97-AF65-F5344CB8AC3E}">
        <p14:creationId xmlns:p14="http://schemas.microsoft.com/office/powerpoint/2010/main" val="1899253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30152" y="309457"/>
            <a:ext cx="3447204" cy="1316990"/>
          </a:xfrm>
        </p:spPr>
        <p:txBody>
          <a:bodyPr anchor="b"/>
          <a:lstStyle>
            <a:lvl1pPr algn="l">
              <a:defRPr sz="2200" b="1"/>
            </a:lvl1pPr>
          </a:lstStyle>
          <a:p>
            <a:r>
              <a:rPr lang="en-US" dirty="0" smtClean="0"/>
              <a:t>Click to edit Master title style</a:t>
            </a:r>
            <a:endParaRPr lang="en-US" dirty="0"/>
          </a:p>
        </p:txBody>
      </p:sp>
      <p:sp>
        <p:nvSpPr>
          <p:cNvPr id="3" name="Content Placeholder 2"/>
          <p:cNvSpPr>
            <a:spLocks noGrp="1"/>
          </p:cNvSpPr>
          <p:nvPr>
            <p:ph idx="1"/>
          </p:nvPr>
        </p:nvSpPr>
        <p:spPr>
          <a:xfrm>
            <a:off x="4753805" y="309457"/>
            <a:ext cx="4801673" cy="6894407"/>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1230152" y="1626447"/>
            <a:ext cx="3447204" cy="5577417"/>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5F8AB531-F53D-5042-AFEC-7279F3F47FE9}" type="datetimeFigureOut">
              <a:rPr lang="en-US" smtClean="0"/>
              <a:t>11/29/14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A8E720-E040-A24E-9FF3-C42F410783FD}" type="slidenum">
              <a:rPr lang="en-US" smtClean="0"/>
              <a:t>‹#›</a:t>
            </a:fld>
            <a:endParaRPr lang="en-US"/>
          </a:p>
        </p:txBody>
      </p:sp>
    </p:spTree>
    <p:extLst>
      <p:ext uri="{BB962C8B-B14F-4D97-AF65-F5344CB8AC3E}">
        <p14:creationId xmlns:p14="http://schemas.microsoft.com/office/powerpoint/2010/main" val="247660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0"/>
            <a:ext cx="6035040" cy="642303"/>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971517" y="694478"/>
            <a:ext cx="6035040" cy="46634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a:p>
        </p:txBody>
      </p:sp>
      <p:sp>
        <p:nvSpPr>
          <p:cNvPr id="4" name="Text Placeholder 3"/>
          <p:cNvSpPr>
            <a:spLocks noGrp="1"/>
          </p:cNvSpPr>
          <p:nvPr>
            <p:ph type="body" sz="half" idx="2"/>
          </p:nvPr>
        </p:nvSpPr>
        <p:spPr>
          <a:xfrm>
            <a:off x="1971517" y="6082983"/>
            <a:ext cx="6035040" cy="912177"/>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8AB531-F53D-5042-AFEC-7279F3F47FE9}" type="datetimeFigureOut">
              <a:rPr lang="en-US" smtClean="0"/>
              <a:t>11/29/14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A8E720-E040-A24E-9FF3-C42F410783FD}" type="slidenum">
              <a:rPr lang="en-US" smtClean="0"/>
              <a:t>‹#›</a:t>
            </a:fld>
            <a:endParaRPr lang="en-US"/>
          </a:p>
        </p:txBody>
      </p:sp>
    </p:spTree>
    <p:extLst>
      <p:ext uri="{BB962C8B-B14F-4D97-AF65-F5344CB8AC3E}">
        <p14:creationId xmlns:p14="http://schemas.microsoft.com/office/powerpoint/2010/main" val="83121746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09301" y="311256"/>
            <a:ext cx="8346179" cy="1295400"/>
          </a:xfrm>
          <a:prstGeom prst="rect">
            <a:avLst/>
          </a:prstGeom>
        </p:spPr>
        <p:txBody>
          <a:bodyPr vert="horz" lIns="101882" tIns="50941" rIns="101882" bIns="50941" rtlCol="0" anchor="ctr" anchorCtr="0">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209301" y="1813561"/>
            <a:ext cx="8346179" cy="5390303"/>
          </a:xfrm>
          <a:prstGeom prst="rect">
            <a:avLst/>
          </a:prstGeom>
        </p:spPr>
        <p:txBody>
          <a:bodyPr vert="horz" lIns="101882" tIns="50941" rIns="101882" bIns="50941"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502920" y="7203864"/>
            <a:ext cx="2346960" cy="413808"/>
          </a:xfrm>
          <a:prstGeom prst="rect">
            <a:avLst/>
          </a:prstGeom>
        </p:spPr>
        <p:txBody>
          <a:bodyPr vert="horz" lIns="101882" tIns="50941" rIns="101882" bIns="50941" rtlCol="0" anchor="ctr"/>
          <a:lstStyle>
            <a:lvl1pPr algn="l">
              <a:defRPr sz="1300">
                <a:solidFill>
                  <a:schemeClr val="tx1">
                    <a:tint val="75000"/>
                  </a:schemeClr>
                </a:solidFill>
              </a:defRPr>
            </a:lvl1pPr>
          </a:lstStyle>
          <a:p>
            <a:fld id="{5F8AB531-F53D-5042-AFEC-7279F3F47FE9}" type="datetimeFigureOut">
              <a:rPr lang="en-US" smtClean="0"/>
              <a:t>11/29/14</a:t>
            </a:fld>
            <a:endParaRPr lang="en-US"/>
          </a:p>
        </p:txBody>
      </p:sp>
      <p:sp>
        <p:nvSpPr>
          <p:cNvPr id="5" name="Footer Placeholder 4"/>
          <p:cNvSpPr>
            <a:spLocks noGrp="1"/>
          </p:cNvSpPr>
          <p:nvPr>
            <p:ph type="ftr" sz="quarter" idx="3"/>
          </p:nvPr>
        </p:nvSpPr>
        <p:spPr>
          <a:xfrm>
            <a:off x="3436620" y="7203864"/>
            <a:ext cx="3185160" cy="413808"/>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208520" y="7203864"/>
            <a:ext cx="2346960" cy="413808"/>
          </a:xfrm>
          <a:prstGeom prst="rect">
            <a:avLst/>
          </a:prstGeom>
        </p:spPr>
        <p:txBody>
          <a:bodyPr vert="horz" lIns="101882" tIns="50941" rIns="101882" bIns="50941" rtlCol="0" anchor="ctr"/>
          <a:lstStyle>
            <a:lvl1pPr algn="r">
              <a:defRPr sz="1300">
                <a:solidFill>
                  <a:schemeClr val="tx1">
                    <a:tint val="75000"/>
                  </a:schemeClr>
                </a:solidFill>
              </a:defRPr>
            </a:lvl1pPr>
          </a:lstStyle>
          <a:p>
            <a:fld id="{53A8E720-E040-A24E-9FF3-C42F410783FD}" type="slidenum">
              <a:rPr lang="en-US" smtClean="0"/>
              <a:t>‹#›</a:t>
            </a:fld>
            <a:endParaRPr lang="en-US"/>
          </a:p>
        </p:txBody>
      </p:sp>
      <p:sp>
        <p:nvSpPr>
          <p:cNvPr id="7" name="TextBox 6"/>
          <p:cNvSpPr txBox="1"/>
          <p:nvPr userDrawn="1"/>
        </p:nvSpPr>
        <p:spPr>
          <a:xfrm>
            <a:off x="26297" y="2218268"/>
            <a:ext cx="953247" cy="595319"/>
          </a:xfrm>
          <a:prstGeom prst="rect">
            <a:avLst/>
          </a:prstGeom>
          <a:noFill/>
          <a:effectLst>
            <a:outerShdw blurRad="50800" dist="38100" dir="2700000" algn="tl" rotWithShape="0">
              <a:prstClr val="black">
                <a:alpha val="40000"/>
              </a:prstClr>
            </a:outerShdw>
          </a:effectLst>
        </p:spPr>
        <p:txBody>
          <a:bodyPr wrap="square" lIns="101882" tIns="50941" rIns="101882" bIns="50941" rtlCol="0">
            <a:spAutoFit/>
          </a:bodyPr>
          <a:lstStyle/>
          <a:p>
            <a:pPr algn="ctr"/>
            <a:r>
              <a:rPr lang="en-US" sz="1600" dirty="0" smtClean="0">
                <a:solidFill>
                  <a:srgbClr val="EEFFE8"/>
                </a:solidFill>
                <a:latin typeface="Abadi MT Condensed Extra Bold"/>
                <a:cs typeface="Abadi MT Condensed Extra Bold"/>
              </a:rPr>
              <a:t>Dec 2 2014</a:t>
            </a:r>
            <a:endParaRPr lang="en-US" sz="1600" dirty="0">
              <a:solidFill>
                <a:srgbClr val="EEFFE8"/>
              </a:solidFill>
              <a:latin typeface="Abadi MT Condensed Extra Bold"/>
              <a:cs typeface="Abadi MT Condensed Extra Bold"/>
            </a:endParaRPr>
          </a:p>
        </p:txBody>
      </p:sp>
    </p:spTree>
    <p:extLst>
      <p:ext uri="{BB962C8B-B14F-4D97-AF65-F5344CB8AC3E}">
        <p14:creationId xmlns:p14="http://schemas.microsoft.com/office/powerpoint/2010/main" val="3871366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509412" rtl="0" eaLnBrk="1" latinLnBrk="0" hangingPunct="1">
        <a:spcBef>
          <a:spcPct val="0"/>
        </a:spcBef>
        <a:buNone/>
        <a:defRPr sz="3100" kern="1200">
          <a:solidFill>
            <a:schemeClr val="tx1"/>
          </a:solidFill>
          <a:latin typeface="+mj-lt"/>
          <a:ea typeface="+mj-ea"/>
          <a:cs typeface="+mj-cs"/>
        </a:defRPr>
      </a:lvl1pPr>
    </p:titleStyle>
    <p:bodyStyle>
      <a:lvl1pPr marL="382059" indent="-382059" algn="l" defTabSz="509412" rtl="0" eaLnBrk="1" latinLnBrk="0" hangingPunct="1">
        <a:spcBef>
          <a:spcPct val="20000"/>
        </a:spcBef>
        <a:buFont typeface="Arial"/>
        <a:buChar char="•"/>
        <a:defRPr sz="3100" kern="1200">
          <a:solidFill>
            <a:schemeClr val="tx1"/>
          </a:solidFill>
          <a:latin typeface="+mn-lt"/>
          <a:ea typeface="+mn-ea"/>
          <a:cs typeface="+mn-cs"/>
        </a:defRPr>
      </a:lvl1pPr>
      <a:lvl2pPr marL="827795" indent="-318383" algn="l" defTabSz="509412" rtl="0" eaLnBrk="1" latinLnBrk="0" hangingPunct="1">
        <a:spcBef>
          <a:spcPct val="20000"/>
        </a:spcBef>
        <a:buFont typeface="Arial"/>
        <a:buChar char="–"/>
        <a:defRPr sz="2700" kern="1200">
          <a:solidFill>
            <a:schemeClr val="tx1"/>
          </a:solidFill>
          <a:latin typeface="+mn-lt"/>
          <a:ea typeface="+mn-ea"/>
          <a:cs typeface="+mn-cs"/>
        </a:defRPr>
      </a:lvl2pPr>
      <a:lvl3pPr marL="1273531" indent="-254706" algn="l" defTabSz="509412" rtl="0" eaLnBrk="1" latinLnBrk="0" hangingPunct="1">
        <a:spcBef>
          <a:spcPct val="20000"/>
        </a:spcBef>
        <a:buFont typeface="Arial"/>
        <a:buChar char="•"/>
        <a:defRPr sz="2200" kern="1200">
          <a:solidFill>
            <a:schemeClr val="tx1"/>
          </a:solidFill>
          <a:latin typeface="+mn-lt"/>
          <a:ea typeface="+mn-ea"/>
          <a:cs typeface="+mn-cs"/>
        </a:defRPr>
      </a:lvl3pPr>
      <a:lvl4pPr marL="1782943" indent="-254706" algn="l" defTabSz="509412" rtl="0" eaLnBrk="1" latinLnBrk="0" hangingPunct="1">
        <a:spcBef>
          <a:spcPct val="20000"/>
        </a:spcBef>
        <a:buFont typeface="Arial"/>
        <a:buChar char="–"/>
        <a:defRPr sz="2000" kern="1200">
          <a:solidFill>
            <a:schemeClr val="tx1"/>
          </a:solidFill>
          <a:latin typeface="+mn-lt"/>
          <a:ea typeface="+mn-ea"/>
          <a:cs typeface="+mn-cs"/>
        </a:defRPr>
      </a:lvl4pPr>
      <a:lvl5pPr marL="2292355" indent="-254706" algn="l" defTabSz="509412" rtl="0" eaLnBrk="1" latinLnBrk="0" hangingPunct="1">
        <a:spcBef>
          <a:spcPct val="20000"/>
        </a:spcBef>
        <a:buFont typeface="Arial"/>
        <a:buChar char="»"/>
        <a:defRPr sz="2000" kern="1200">
          <a:solidFill>
            <a:schemeClr val="tx1"/>
          </a:solidFill>
          <a:latin typeface="+mn-lt"/>
          <a:ea typeface="+mn-ea"/>
          <a:cs typeface="+mn-cs"/>
        </a:defRPr>
      </a:lvl5pPr>
      <a:lvl6pPr marL="2801767" indent="-254706" algn="l" defTabSz="509412" rtl="0" eaLnBrk="1" latinLnBrk="0" hangingPunct="1">
        <a:spcBef>
          <a:spcPct val="20000"/>
        </a:spcBef>
        <a:buFont typeface="Arial"/>
        <a:buChar char="•"/>
        <a:defRPr sz="2200" kern="1200">
          <a:solidFill>
            <a:schemeClr val="tx1"/>
          </a:solidFill>
          <a:latin typeface="+mn-lt"/>
          <a:ea typeface="+mn-ea"/>
          <a:cs typeface="+mn-cs"/>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09412" rtl="0" eaLnBrk="1" latinLnBrk="0" hangingPunct="1">
        <a:defRPr sz="2000" kern="1200">
          <a:solidFill>
            <a:schemeClr val="tx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10.xml"/><Relationship Id="rId3" Type="http://schemas.openxmlformats.org/officeDocument/2006/relationships/chart" Target="../charts/char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12.xml"/><Relationship Id="rId3" Type="http://schemas.openxmlformats.org/officeDocument/2006/relationships/chart" Target="../charts/char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 Id="rId3" Type="http://schemas.openxmlformats.org/officeDocument/2006/relationships/chart" Target="../charts/char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2.xml"/><Relationship Id="rId3" Type="http://schemas.openxmlformats.org/officeDocument/2006/relationships/chart" Target="../charts/char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t" anchorCtr="0">
            <a:normAutofit fontScale="90000"/>
          </a:bodyPr>
          <a:lstStyle/>
          <a:p>
            <a:pPr algn="ctr"/>
            <a:r>
              <a:rPr lang="en-US" sz="5400" dirty="0" smtClean="0"/>
              <a:t>MAST User Survey 2014</a:t>
            </a:r>
            <a:br>
              <a:rPr lang="en-US" sz="5400" dirty="0" smtClean="0"/>
            </a:br>
            <a:r>
              <a:rPr lang="en-US" sz="5400" dirty="0" smtClean="0"/>
              <a:t/>
            </a:r>
            <a:br>
              <a:rPr lang="en-US" sz="5400" dirty="0" smtClean="0"/>
            </a:br>
            <a:endParaRPr lang="en-US" sz="4000" dirty="0"/>
          </a:p>
        </p:txBody>
      </p:sp>
      <p:sp>
        <p:nvSpPr>
          <p:cNvPr id="3" name="Subtitle 2"/>
          <p:cNvSpPr>
            <a:spLocks noGrp="1"/>
          </p:cNvSpPr>
          <p:nvPr>
            <p:ph type="subTitle" idx="1"/>
          </p:nvPr>
        </p:nvSpPr>
        <p:spPr/>
        <p:txBody>
          <a:bodyPr/>
          <a:lstStyle/>
          <a:p>
            <a:r>
              <a:rPr lang="en-US" dirty="0" smtClean="0"/>
              <a:t>Anton Koekemoer</a:t>
            </a:r>
          </a:p>
          <a:p>
            <a:r>
              <a:rPr lang="en-US" dirty="0" err="1" smtClean="0"/>
              <a:t>STScI</a:t>
            </a:r>
            <a:endParaRPr lang="en-US" dirty="0"/>
          </a:p>
        </p:txBody>
      </p:sp>
    </p:spTree>
    <p:extLst>
      <p:ext uri="{BB962C8B-B14F-4D97-AF65-F5344CB8AC3E}">
        <p14:creationId xmlns:p14="http://schemas.microsoft.com/office/powerpoint/2010/main" val="317993869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09302" y="0"/>
            <a:ext cx="8346179" cy="1139546"/>
          </a:xfrm>
        </p:spPr>
        <p:txBody>
          <a:bodyPr/>
          <a:lstStyle/>
          <a:p>
            <a:r>
              <a:rPr lang="en-US" b="1" dirty="0" smtClean="0"/>
              <a:t>Q4 – </a:t>
            </a:r>
            <a:r>
              <a:rPr lang="en-US" b="1" dirty="0"/>
              <a:t>comments / feedback received</a:t>
            </a:r>
            <a:r>
              <a:rPr lang="en-US" b="1" dirty="0" smtClean="0"/>
              <a:t>:</a:t>
            </a:r>
            <a:endParaRPr lang="en-US" b="1" dirty="0"/>
          </a:p>
        </p:txBody>
      </p:sp>
      <p:sp>
        <p:nvSpPr>
          <p:cNvPr id="4" name="Content Placeholder 3"/>
          <p:cNvSpPr>
            <a:spLocks noGrp="1"/>
          </p:cNvSpPr>
          <p:nvPr>
            <p:ph idx="1"/>
          </p:nvPr>
        </p:nvSpPr>
        <p:spPr>
          <a:xfrm>
            <a:off x="1209302" y="1226533"/>
            <a:ext cx="8497908" cy="6336185"/>
          </a:xfrm>
        </p:spPr>
        <p:txBody>
          <a:bodyPr>
            <a:noAutofit/>
          </a:bodyPr>
          <a:lstStyle/>
          <a:p>
            <a:pPr>
              <a:lnSpc>
                <a:spcPct val="80000"/>
              </a:lnSpc>
              <a:spcBef>
                <a:spcPts val="1114"/>
              </a:spcBef>
            </a:pPr>
            <a:r>
              <a:rPr lang="en-US" sz="1600" dirty="0"/>
              <a:t>Wait times for data to be deposited on the server are rather unpredictable.  I have experienced anything from a few minutes to half a day.  It would be nice to have some kind of estimate, even a rough one, to know if you need to go get a cup of coffee or just wait for the next day to get started.</a:t>
            </a:r>
          </a:p>
          <a:p>
            <a:pPr>
              <a:lnSpc>
                <a:spcPct val="80000"/>
              </a:lnSpc>
              <a:spcBef>
                <a:spcPts val="1114"/>
              </a:spcBef>
            </a:pPr>
            <a:r>
              <a:rPr lang="en-US" sz="1600" dirty="0"/>
              <a:t>I mainly work with WFC3 data. I wonder what happened to the option to retrieve only RAW or only FLT files? With the recent change in the 'Retrieval Options' page I am now forced to request ALL data for a given dataset which slows down my requests and puts unnecessary burden on your server. </a:t>
            </a:r>
          </a:p>
          <a:p>
            <a:pPr>
              <a:lnSpc>
                <a:spcPct val="80000"/>
              </a:lnSpc>
              <a:spcBef>
                <a:spcPts val="1114"/>
              </a:spcBef>
            </a:pPr>
            <a:r>
              <a:rPr lang="en-US" sz="1600" dirty="0"/>
              <a:t>I access MAST data using </a:t>
            </a:r>
            <a:r>
              <a:rPr lang="en-US" sz="1600" dirty="0" err="1"/>
              <a:t>SkyView</a:t>
            </a:r>
            <a:r>
              <a:rPr lang="en-US" sz="1600" dirty="0"/>
              <a:t> for converting to different map projections. However </a:t>
            </a:r>
            <a:r>
              <a:rPr lang="en-US" sz="1600" dirty="0" err="1"/>
              <a:t>SkyView</a:t>
            </a:r>
            <a:r>
              <a:rPr lang="en-US" sz="1600" dirty="0"/>
              <a:t> is not updated with GR7 only 6. I wish your website had tools for converting to different projection types or had listing of methods or other website locations other than </a:t>
            </a:r>
            <a:r>
              <a:rPr lang="en-US" sz="1600" dirty="0" err="1"/>
              <a:t>SkyView</a:t>
            </a:r>
            <a:r>
              <a:rPr lang="en-US" sz="1600" dirty="0"/>
              <a:t> that do this. I have no idea when </a:t>
            </a:r>
            <a:r>
              <a:rPr lang="en-US" sz="1600" dirty="0" err="1"/>
              <a:t>SkyView</a:t>
            </a:r>
            <a:r>
              <a:rPr lang="en-US" sz="1600" dirty="0"/>
              <a:t> will be updated.</a:t>
            </a:r>
          </a:p>
          <a:p>
            <a:pPr>
              <a:lnSpc>
                <a:spcPct val="80000"/>
              </a:lnSpc>
              <a:spcBef>
                <a:spcPts val="1114"/>
              </a:spcBef>
            </a:pPr>
            <a:r>
              <a:rPr lang="en-US" sz="1600" dirty="0" smtClean="0"/>
              <a:t>I </a:t>
            </a:r>
            <a:r>
              <a:rPr lang="en-US" sz="1600" dirty="0"/>
              <a:t>like to assign new graduate students and senior undergrads a project using the HST archive to learn the basics of manipulating astronomical images.</a:t>
            </a:r>
          </a:p>
          <a:p>
            <a:pPr>
              <a:lnSpc>
                <a:spcPct val="80000"/>
              </a:lnSpc>
              <a:spcBef>
                <a:spcPts val="1114"/>
              </a:spcBef>
            </a:pPr>
            <a:r>
              <a:rPr lang="en-US" sz="1600" dirty="0" smtClean="0"/>
              <a:t>It </a:t>
            </a:r>
            <a:r>
              <a:rPr lang="en-US" sz="1600" dirty="0"/>
              <a:t>would be very helpful if there were a way to know what the individual exposures are in the archive, not just the total exposure time in a given filter on a given target, etc.  That's how it used to be.  The new system, with multiple exposures rolled together into one line represents a significant loss of useful information.  </a:t>
            </a:r>
          </a:p>
          <a:p>
            <a:pPr>
              <a:lnSpc>
                <a:spcPct val="80000"/>
              </a:lnSpc>
              <a:spcBef>
                <a:spcPts val="1114"/>
              </a:spcBef>
            </a:pPr>
            <a:r>
              <a:rPr lang="en-US" sz="1600" dirty="0" smtClean="0"/>
              <a:t>More </a:t>
            </a:r>
            <a:r>
              <a:rPr lang="en-US" sz="1600" dirty="0"/>
              <a:t>flexible tools for the education/outreach community would really go a long way in getting authentic data to the public.</a:t>
            </a:r>
          </a:p>
          <a:p>
            <a:pPr>
              <a:lnSpc>
                <a:spcPct val="80000"/>
              </a:lnSpc>
              <a:spcBef>
                <a:spcPts val="1114"/>
              </a:spcBef>
            </a:pPr>
            <a:r>
              <a:rPr lang="en-US" sz="1600" dirty="0"/>
              <a:t>an archive of </a:t>
            </a:r>
            <a:r>
              <a:rPr lang="en-US" sz="1600" dirty="0" err="1"/>
              <a:t>ppt</a:t>
            </a:r>
            <a:r>
              <a:rPr lang="en-US" sz="1600" dirty="0"/>
              <a:t> presentations suitable for public talks would be very helpful for outreach purposes; otherwise, the Hubble Heritage collection is good starting point</a:t>
            </a:r>
          </a:p>
          <a:p>
            <a:pPr>
              <a:lnSpc>
                <a:spcPct val="80000"/>
              </a:lnSpc>
              <a:spcBef>
                <a:spcPts val="1114"/>
              </a:spcBef>
            </a:pPr>
            <a:r>
              <a:rPr lang="en-US" sz="1600" dirty="0" smtClean="0"/>
              <a:t>Provide </a:t>
            </a:r>
            <a:r>
              <a:rPr lang="en-US" sz="1600" dirty="0"/>
              <a:t>as much as possible fully reduced data. This will increase the </a:t>
            </a:r>
            <a:r>
              <a:rPr lang="en-US" sz="1600" dirty="0" err="1"/>
              <a:t>useability</a:t>
            </a:r>
            <a:r>
              <a:rPr lang="en-US" sz="1600" dirty="0"/>
              <a:t> of the </a:t>
            </a:r>
            <a:r>
              <a:rPr lang="en-US" sz="1600" dirty="0" smtClean="0"/>
              <a:t>data</a:t>
            </a:r>
            <a:endParaRPr lang="en-US" sz="1600" dirty="0"/>
          </a:p>
        </p:txBody>
      </p:sp>
    </p:spTree>
    <p:extLst>
      <p:ext uri="{BB962C8B-B14F-4D97-AF65-F5344CB8AC3E}">
        <p14:creationId xmlns:p14="http://schemas.microsoft.com/office/powerpoint/2010/main" val="3583313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9301" y="0"/>
            <a:ext cx="8346179" cy="1295400"/>
          </a:xfrm>
        </p:spPr>
        <p:txBody>
          <a:bodyPr>
            <a:normAutofit/>
          </a:bodyPr>
          <a:lstStyle/>
          <a:p>
            <a:r>
              <a:rPr lang="en-US" b="1" dirty="0"/>
              <a:t>5. Which MAST interfaces do you commonly use?</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4279473557"/>
              </p:ext>
            </p:extLst>
          </p:nvPr>
        </p:nvGraphicFramePr>
        <p:xfrm>
          <a:off x="1379667" y="2348683"/>
          <a:ext cx="8257634" cy="4723334"/>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1593349" y="1020877"/>
            <a:ext cx="7783328" cy="1631216"/>
          </a:xfrm>
          <a:prstGeom prst="rect">
            <a:avLst/>
          </a:prstGeom>
          <a:noFill/>
        </p:spPr>
        <p:txBody>
          <a:bodyPr wrap="square" rtlCol="0">
            <a:spAutoFit/>
          </a:bodyPr>
          <a:lstStyle/>
          <a:p>
            <a:r>
              <a:rPr lang="en-US" b="1" dirty="0" smtClean="0"/>
              <a:t>Notes:</a:t>
            </a:r>
          </a:p>
          <a:p>
            <a:pPr indent="182880">
              <a:buFont typeface="Arial"/>
              <a:buChar char="•"/>
            </a:pPr>
            <a:r>
              <a:rPr lang="en-US" dirty="0" smtClean="0"/>
              <a:t>Classic MAST is still the most frequently used</a:t>
            </a:r>
          </a:p>
          <a:p>
            <a:pPr indent="182880">
              <a:buFont typeface="Arial"/>
              <a:buChar char="•"/>
            </a:pPr>
            <a:r>
              <a:rPr lang="en-US" dirty="0" smtClean="0"/>
              <a:t>MAST Portal usage has increased (and the combined </a:t>
            </a:r>
            <a:r>
              <a:rPr lang="en-US" dirty="0" err="1" smtClean="0"/>
              <a:t>Portal+HLA</a:t>
            </a:r>
            <a:r>
              <a:rPr lang="en-US" dirty="0" smtClean="0"/>
              <a:t> usage</a:t>
            </a:r>
            <a:br>
              <a:rPr lang="en-US" dirty="0" smtClean="0"/>
            </a:br>
            <a:r>
              <a:rPr lang="en-US" dirty="0" smtClean="0"/>
              <a:t>   is about the same as classic MAST)</a:t>
            </a:r>
            <a:endParaRPr lang="en-US" dirty="0"/>
          </a:p>
          <a:p>
            <a:endParaRPr lang="en-US" dirty="0"/>
          </a:p>
        </p:txBody>
      </p:sp>
    </p:spTree>
    <p:extLst>
      <p:ext uri="{BB962C8B-B14F-4D97-AF65-F5344CB8AC3E}">
        <p14:creationId xmlns:p14="http://schemas.microsoft.com/office/powerpoint/2010/main" val="983395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09301" y="7405"/>
            <a:ext cx="8346179" cy="1140839"/>
          </a:xfrm>
        </p:spPr>
        <p:txBody>
          <a:bodyPr/>
          <a:lstStyle/>
          <a:p>
            <a:r>
              <a:rPr lang="en-US" b="1" dirty="0" smtClean="0"/>
              <a:t>Q5 – </a:t>
            </a:r>
            <a:r>
              <a:rPr lang="en-US" b="1" dirty="0"/>
              <a:t>comments / </a:t>
            </a:r>
            <a:r>
              <a:rPr lang="en-US" b="1" dirty="0" smtClean="0"/>
              <a:t>feedback received:</a:t>
            </a:r>
            <a:endParaRPr lang="en-US" b="1" dirty="0"/>
          </a:p>
        </p:txBody>
      </p:sp>
      <p:sp>
        <p:nvSpPr>
          <p:cNvPr id="4" name="Content Placeholder 3"/>
          <p:cNvSpPr>
            <a:spLocks noGrp="1"/>
          </p:cNvSpPr>
          <p:nvPr>
            <p:ph idx="1"/>
          </p:nvPr>
        </p:nvSpPr>
        <p:spPr>
          <a:xfrm>
            <a:off x="1209301" y="920782"/>
            <a:ext cx="8346179" cy="5944405"/>
          </a:xfrm>
        </p:spPr>
        <p:txBody>
          <a:bodyPr>
            <a:noAutofit/>
          </a:bodyPr>
          <a:lstStyle/>
          <a:p>
            <a:pPr>
              <a:spcBef>
                <a:spcPts val="1114"/>
              </a:spcBef>
            </a:pPr>
            <a:endParaRPr lang="en-US" sz="1800" dirty="0" smtClean="0"/>
          </a:p>
          <a:p>
            <a:pPr>
              <a:spcBef>
                <a:spcPts val="1114"/>
              </a:spcBef>
            </a:pPr>
            <a:r>
              <a:rPr lang="en-US" sz="1800" dirty="0"/>
              <a:t>Why is the Portal different from the HLA? Wouldn't it be better if they are the same interface seeing that they mostly have the same function - search, visualization and retrieval of data?</a:t>
            </a:r>
          </a:p>
          <a:p>
            <a:pPr>
              <a:spcBef>
                <a:spcPts val="1114"/>
              </a:spcBef>
            </a:pPr>
            <a:r>
              <a:rPr lang="en-US" sz="1800" dirty="0"/>
              <a:t>I use MAST access through </a:t>
            </a:r>
            <a:r>
              <a:rPr lang="en-US" sz="1800" dirty="0" err="1"/>
              <a:t>Aladin</a:t>
            </a:r>
            <a:endParaRPr lang="en-US" sz="1800" dirty="0"/>
          </a:p>
          <a:p>
            <a:pPr>
              <a:spcBef>
                <a:spcPts val="1114"/>
              </a:spcBef>
            </a:pPr>
            <a:r>
              <a:rPr lang="en-US" sz="1800" dirty="0"/>
              <a:t>I use </a:t>
            </a:r>
            <a:r>
              <a:rPr lang="en-US" sz="1800" dirty="0" err="1"/>
              <a:t>SkyView</a:t>
            </a:r>
            <a:r>
              <a:rPr lang="en-US" sz="1800" dirty="0"/>
              <a:t> but they are not updating yet with GALEX GR 7 so looking for alternates that can convert to different projection types like 'Rectangular (Car)'</a:t>
            </a:r>
          </a:p>
          <a:p>
            <a:pPr>
              <a:spcBef>
                <a:spcPts val="1114"/>
              </a:spcBef>
            </a:pPr>
            <a:r>
              <a:rPr lang="en-US" sz="1800" dirty="0" smtClean="0"/>
              <a:t>I </a:t>
            </a:r>
            <a:r>
              <a:rPr lang="en-US" sz="1800" dirty="0"/>
              <a:t>am an infrequent user.  I'm not sure what interfaces I used.  I will use MAST in the future, and participate in future surveys to provide better input about my experiences.</a:t>
            </a:r>
          </a:p>
          <a:p>
            <a:pPr>
              <a:spcBef>
                <a:spcPts val="1114"/>
              </a:spcBef>
            </a:pPr>
            <a:r>
              <a:rPr lang="en-US" sz="1800" dirty="0" smtClean="0"/>
              <a:t>Pretty </a:t>
            </a:r>
            <a:r>
              <a:rPr lang="en-US" sz="1800" dirty="0"/>
              <a:t>pictures for presentations and papers</a:t>
            </a:r>
          </a:p>
          <a:p>
            <a:pPr>
              <a:spcBef>
                <a:spcPts val="1114"/>
              </a:spcBef>
            </a:pPr>
            <a:r>
              <a:rPr lang="en-US" sz="1800" dirty="0"/>
              <a:t>Retrieving metadata on observations</a:t>
            </a:r>
          </a:p>
          <a:p>
            <a:pPr>
              <a:spcBef>
                <a:spcPts val="1114"/>
              </a:spcBef>
            </a:pPr>
            <a:r>
              <a:rPr lang="en-US" sz="1800" dirty="0"/>
              <a:t>Search for interesting science </a:t>
            </a:r>
            <a:r>
              <a:rPr lang="en-US" sz="1800" dirty="0" smtClean="0"/>
              <a:t>cases</a:t>
            </a:r>
            <a:endParaRPr lang="en-US" sz="1800" dirty="0"/>
          </a:p>
        </p:txBody>
      </p:sp>
    </p:spTree>
    <p:extLst>
      <p:ext uri="{BB962C8B-B14F-4D97-AF65-F5344CB8AC3E}">
        <p14:creationId xmlns:p14="http://schemas.microsoft.com/office/powerpoint/2010/main" val="2864823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9301" y="311255"/>
            <a:ext cx="8346179" cy="4881943"/>
          </a:xfrm>
        </p:spPr>
        <p:txBody>
          <a:bodyPr anchor="t"/>
          <a:lstStyle/>
          <a:p>
            <a:r>
              <a:rPr lang="en-US" sz="2400" b="1" dirty="0" smtClean="0"/>
              <a:t>6</a:t>
            </a:r>
            <a:r>
              <a:rPr lang="en-US" sz="2400" b="1" dirty="0"/>
              <a:t>. </a:t>
            </a:r>
            <a:r>
              <a:rPr lang="en-US" sz="2400" dirty="0"/>
              <a:t>MAST has raw data from the GALEX CAUSE mission (a period of time when GALEX was operated by </a:t>
            </a:r>
            <a:r>
              <a:rPr lang="en-US" sz="2400" dirty="0" err="1"/>
              <a:t>CalTech</a:t>
            </a:r>
            <a:r>
              <a:rPr lang="en-US" sz="2400" dirty="0"/>
              <a:t>, and during which it extended the AIS to lower galactic latitudes and observed areas of the sky such as </a:t>
            </a:r>
            <a:r>
              <a:rPr lang="en-US" sz="2400" dirty="0" err="1"/>
              <a:t>Kepler</a:t>
            </a:r>
            <a:r>
              <a:rPr lang="en-US" sz="2400" dirty="0"/>
              <a:t> and the </a:t>
            </a:r>
            <a:r>
              <a:rPr lang="en-US" sz="2400" dirty="0" err="1"/>
              <a:t>Magellanic</a:t>
            </a:r>
            <a:r>
              <a:rPr lang="en-US" sz="2400" dirty="0"/>
              <a:t> Clouds following PI-led projects). Only a subset of the data was processed through the GALEX pipeline, and much of that data is of poorer quality than GR6/7 data collected with standard observing modes. </a:t>
            </a:r>
            <a:r>
              <a:rPr lang="en-US" sz="2400" dirty="0" smtClean="0"/>
              <a:t/>
            </a:r>
            <a:br>
              <a:rPr lang="en-US" sz="2400" dirty="0" smtClean="0"/>
            </a:br>
            <a:r>
              <a:rPr lang="en-US" sz="2400" b="1" dirty="0"/>
              <a:t/>
            </a:r>
            <a:br>
              <a:rPr lang="en-US" sz="2400" b="1" dirty="0"/>
            </a:br>
            <a:r>
              <a:rPr lang="en-US" sz="2400" b="1" dirty="0" smtClean="0"/>
              <a:t>Question: If </a:t>
            </a:r>
            <a:r>
              <a:rPr lang="en-US" sz="2400" b="1" dirty="0"/>
              <a:t>MAST provided the *raw* GALEX data files, would you use these data products to perform your own calibration of the data for science purposes? Would you realistically consider undertaking such a project if the data were made available?</a:t>
            </a:r>
          </a:p>
        </p:txBody>
      </p:sp>
      <p:sp>
        <p:nvSpPr>
          <p:cNvPr id="3" name="Content Placeholder 2"/>
          <p:cNvSpPr>
            <a:spLocks noGrp="1"/>
          </p:cNvSpPr>
          <p:nvPr>
            <p:ph idx="1"/>
          </p:nvPr>
        </p:nvSpPr>
        <p:spPr>
          <a:xfrm>
            <a:off x="1209301" y="5193198"/>
            <a:ext cx="8346179" cy="1820160"/>
          </a:xfrm>
        </p:spPr>
        <p:txBody>
          <a:bodyPr/>
          <a:lstStyle/>
          <a:p>
            <a:pPr marL="182880" indent="-182880"/>
            <a:r>
              <a:rPr lang="en-US" sz="2000" dirty="0"/>
              <a:t>Yes, I would definitely undertake such a </a:t>
            </a:r>
            <a:r>
              <a:rPr lang="en-US" sz="2000" dirty="0" smtClean="0"/>
              <a:t>project:	                      </a:t>
            </a:r>
            <a:r>
              <a:rPr lang="en-US" sz="2200" b="1" dirty="0" smtClean="0"/>
              <a:t>14 (4.6%)</a:t>
            </a:r>
            <a:endParaRPr lang="en-US" sz="2200" b="1" dirty="0"/>
          </a:p>
          <a:p>
            <a:pPr marL="182880" indent="-182880"/>
            <a:r>
              <a:rPr lang="en-US" sz="2000" dirty="0"/>
              <a:t>No immediate plans, but a realistic chance that I </a:t>
            </a:r>
            <a:r>
              <a:rPr lang="en-US" sz="2000" dirty="0" smtClean="0"/>
              <a:t>would:                </a:t>
            </a:r>
            <a:r>
              <a:rPr lang="en-US" sz="2200" b="1" dirty="0" smtClean="0"/>
              <a:t>68 (22.1%)</a:t>
            </a:r>
            <a:endParaRPr lang="en-US" sz="2200" b="1" dirty="0"/>
          </a:p>
          <a:p>
            <a:pPr marL="182880" indent="-182880"/>
            <a:r>
              <a:rPr lang="en-US" sz="2000" dirty="0"/>
              <a:t>No plans to undertake such a project</a:t>
            </a:r>
            <a:r>
              <a:rPr lang="en-US" sz="2000" dirty="0" smtClean="0"/>
              <a:t>, likely also not </a:t>
            </a:r>
            <a:r>
              <a:rPr lang="en-US" sz="2000" dirty="0"/>
              <a:t>in </a:t>
            </a:r>
            <a:r>
              <a:rPr lang="en-US" sz="2000" dirty="0" smtClean="0"/>
              <a:t>future:   </a:t>
            </a:r>
            <a:r>
              <a:rPr lang="en-US" sz="2200" b="1" dirty="0" smtClean="0"/>
              <a:t>225 (73.3%)</a:t>
            </a:r>
            <a:endParaRPr lang="en-US" sz="2200" b="1" dirty="0"/>
          </a:p>
        </p:txBody>
      </p:sp>
    </p:spTree>
    <p:extLst>
      <p:ext uri="{BB962C8B-B14F-4D97-AF65-F5344CB8AC3E}">
        <p14:creationId xmlns:p14="http://schemas.microsoft.com/office/powerpoint/2010/main" val="11236369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09301" y="0"/>
            <a:ext cx="8346179" cy="1139546"/>
          </a:xfrm>
        </p:spPr>
        <p:txBody>
          <a:bodyPr/>
          <a:lstStyle/>
          <a:p>
            <a:r>
              <a:rPr lang="en-US" b="1" dirty="0" smtClean="0"/>
              <a:t>Q6 – </a:t>
            </a:r>
            <a:r>
              <a:rPr lang="en-US" b="1" dirty="0"/>
              <a:t>comments / feedback received</a:t>
            </a:r>
            <a:r>
              <a:rPr lang="en-US" b="1" dirty="0" smtClean="0"/>
              <a:t>:</a:t>
            </a:r>
            <a:endParaRPr lang="en-US" b="1" dirty="0"/>
          </a:p>
        </p:txBody>
      </p:sp>
      <p:sp>
        <p:nvSpPr>
          <p:cNvPr id="4" name="Content Placeholder 3"/>
          <p:cNvSpPr>
            <a:spLocks noGrp="1"/>
          </p:cNvSpPr>
          <p:nvPr>
            <p:ph idx="1"/>
          </p:nvPr>
        </p:nvSpPr>
        <p:spPr>
          <a:xfrm>
            <a:off x="1209301" y="1183041"/>
            <a:ext cx="8346179" cy="5890342"/>
          </a:xfrm>
        </p:spPr>
        <p:txBody>
          <a:bodyPr>
            <a:noAutofit/>
          </a:bodyPr>
          <a:lstStyle/>
          <a:p>
            <a:pPr>
              <a:spcBef>
                <a:spcPts val="1114"/>
              </a:spcBef>
            </a:pPr>
            <a:r>
              <a:rPr lang="en-US" sz="1800" dirty="0" smtClean="0"/>
              <a:t>I </a:t>
            </a:r>
            <a:r>
              <a:rPr lang="en-US" sz="1800" dirty="0"/>
              <a:t>would be glad to look at any data as long as I have the appropriate viewing software with the documentation to learn to use it on my own.  Yes, make it available.</a:t>
            </a:r>
          </a:p>
          <a:p>
            <a:pPr>
              <a:spcBef>
                <a:spcPts val="1114"/>
              </a:spcBef>
            </a:pPr>
            <a:r>
              <a:rPr lang="en-US" sz="1800" dirty="0"/>
              <a:t>I would have no plans to undertake this project but would be interested in seeing results if someone else did it.</a:t>
            </a:r>
          </a:p>
          <a:p>
            <a:pPr>
              <a:spcBef>
                <a:spcPts val="1114"/>
              </a:spcBef>
            </a:pPr>
            <a:r>
              <a:rPr lang="en-US" sz="1800" dirty="0"/>
              <a:t>If funds </a:t>
            </a:r>
            <a:r>
              <a:rPr lang="en-US" sz="1800" dirty="0" smtClean="0"/>
              <a:t>were </a:t>
            </a:r>
            <a:r>
              <a:rPr lang="en-US" sz="1800" dirty="0"/>
              <a:t>available, I would happily do such a project. </a:t>
            </a:r>
            <a:r>
              <a:rPr lang="en-US" sz="1800" dirty="0" smtClean="0"/>
              <a:t>Otherwise</a:t>
            </a:r>
            <a:r>
              <a:rPr lang="en-US" sz="1800" dirty="0"/>
              <a:t>, I'd be very happy to rely on other people to this calibration.</a:t>
            </a:r>
          </a:p>
          <a:p>
            <a:pPr>
              <a:spcBef>
                <a:spcPts val="1114"/>
              </a:spcBef>
            </a:pPr>
            <a:r>
              <a:rPr lang="en-US" sz="1800" dirty="0"/>
              <a:t>It will be a great service to the community if you can do that. Otherwise many people will do the same work, with a large range of quality of the data analysis</a:t>
            </a:r>
          </a:p>
          <a:p>
            <a:pPr>
              <a:spcBef>
                <a:spcPts val="1114"/>
              </a:spcBef>
            </a:pPr>
            <a:r>
              <a:rPr lang="en-US" sz="1800" dirty="0"/>
              <a:t>It would be too difficult to set-up the calibrations</a:t>
            </a:r>
          </a:p>
          <a:p>
            <a:pPr>
              <a:spcBef>
                <a:spcPts val="1114"/>
              </a:spcBef>
            </a:pPr>
            <a:r>
              <a:rPr lang="en-US" sz="1800" dirty="0"/>
              <a:t>My science relies on the available GALEX FUV data, so GALEX CAUSE is not of immediate interest to me.</a:t>
            </a:r>
          </a:p>
          <a:p>
            <a:pPr>
              <a:spcBef>
                <a:spcPts val="1114"/>
              </a:spcBef>
            </a:pPr>
            <a:r>
              <a:rPr lang="en-US" sz="1800" dirty="0"/>
              <a:t>Please provide correctly calibrated data in an accessible form (FITS tables, ASCII tables).</a:t>
            </a:r>
          </a:p>
          <a:p>
            <a:pPr>
              <a:spcBef>
                <a:spcPts val="1114"/>
              </a:spcBef>
            </a:pPr>
            <a:r>
              <a:rPr lang="en-US" sz="1800" dirty="0"/>
              <a:t>This is a very good idea...</a:t>
            </a:r>
          </a:p>
          <a:p>
            <a:pPr>
              <a:spcBef>
                <a:spcPts val="1114"/>
              </a:spcBef>
            </a:pPr>
            <a:r>
              <a:rPr lang="en-US" sz="1800" dirty="0"/>
              <a:t>What fraction of the scientific community can pretend to be able to perform such a calibration? the instrument team only... These datasets are extremely interesting! please provide the processed data for the entire CAUSE mission!</a:t>
            </a:r>
          </a:p>
        </p:txBody>
      </p:sp>
    </p:spTree>
    <p:extLst>
      <p:ext uri="{BB962C8B-B14F-4D97-AF65-F5344CB8AC3E}">
        <p14:creationId xmlns:p14="http://schemas.microsoft.com/office/powerpoint/2010/main" val="21653853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9301" y="311255"/>
            <a:ext cx="8346179" cy="2794225"/>
          </a:xfrm>
        </p:spPr>
        <p:txBody>
          <a:bodyPr anchor="t"/>
          <a:lstStyle/>
          <a:p>
            <a:r>
              <a:rPr lang="en-US" sz="2400" b="1" dirty="0" smtClean="0"/>
              <a:t>7. </a:t>
            </a:r>
            <a:r>
              <a:rPr lang="en-US" sz="2400" dirty="0"/>
              <a:t>The </a:t>
            </a:r>
            <a:r>
              <a:rPr lang="en-US" sz="2400" dirty="0" err="1"/>
              <a:t>Kepler</a:t>
            </a:r>
            <a:r>
              <a:rPr lang="en-US" sz="2400" dirty="0"/>
              <a:t> K2 project has plans to provide extracted </a:t>
            </a:r>
            <a:r>
              <a:rPr lang="en-US" sz="2400" dirty="0" err="1"/>
              <a:t>lightcurves</a:t>
            </a:r>
            <a:r>
              <a:rPr lang="en-US" sz="2400" dirty="0"/>
              <a:t> starting with Campaign 3.</a:t>
            </a:r>
            <a:r>
              <a:rPr lang="en-US" sz="2400" dirty="0" smtClean="0"/>
              <a:t/>
            </a:r>
            <a:br>
              <a:rPr lang="en-US" sz="2400" dirty="0" smtClean="0"/>
            </a:br>
            <a:r>
              <a:rPr lang="en-US" sz="2400" b="1" dirty="0" smtClean="0"/>
              <a:t>Question</a:t>
            </a:r>
            <a:r>
              <a:rPr lang="en-US" sz="2400" b="1" dirty="0"/>
              <a:t>: How much would the absence of such data products for Campaigns 0-2 affect your ability to conduct your research?</a:t>
            </a:r>
          </a:p>
        </p:txBody>
      </p:sp>
      <p:graphicFrame>
        <p:nvGraphicFramePr>
          <p:cNvPr id="4" name="Table 3"/>
          <p:cNvGraphicFramePr>
            <a:graphicFrameLocks noGrp="1"/>
          </p:cNvGraphicFramePr>
          <p:nvPr>
            <p:extLst>
              <p:ext uri="{D42A27DB-BD31-4B8C-83A1-F6EECF244321}">
                <p14:modId xmlns:p14="http://schemas.microsoft.com/office/powerpoint/2010/main" val="771458402"/>
              </p:ext>
            </p:extLst>
          </p:nvPr>
        </p:nvGraphicFramePr>
        <p:xfrm>
          <a:off x="1659004" y="2228488"/>
          <a:ext cx="7569804" cy="3644724"/>
        </p:xfrm>
        <a:graphic>
          <a:graphicData uri="http://schemas.openxmlformats.org/drawingml/2006/table">
            <a:tbl>
              <a:tblPr>
                <a:effectLst/>
                <a:tableStyleId>{5C22544A-7EE6-4342-B048-85BDC9FD1C3A}</a:tableStyleId>
              </a:tblPr>
              <a:tblGrid>
                <a:gridCol w="5821462"/>
                <a:gridCol w="1748342"/>
              </a:tblGrid>
              <a:tr h="627204">
                <a:tc>
                  <a:txBody>
                    <a:bodyPr/>
                    <a:lstStyle/>
                    <a:p>
                      <a:r>
                        <a:rPr lang="en-US" dirty="0" smtClean="0"/>
                        <a:t>Would not significantly affect my research, since I make my own extracted </a:t>
                      </a:r>
                      <a:r>
                        <a:rPr lang="en-US" dirty="0" err="1" smtClean="0"/>
                        <a:t>lightcurves</a:t>
                      </a:r>
                      <a:r>
                        <a:rPr lang="en-US" dirty="0" smtClean="0"/>
                        <a:t> or have the ability to easily do so. </a:t>
                      </a:r>
                      <a:endParaRPr lang="en-US" dirty="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p>
                      <a:r>
                        <a:rPr lang="en-US" sz="2200" b="1" baseline="0" dirty="0" smtClean="0"/>
                        <a:t>  </a:t>
                      </a:r>
                      <a:r>
                        <a:rPr lang="en-US" sz="2200" b="1" dirty="0" smtClean="0"/>
                        <a:t>11 (3.7%)</a:t>
                      </a:r>
                      <a:endParaRPr lang="en-US" sz="2200" b="1" dirty="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r>
              <a:tr h="627204">
                <a:tc>
                  <a:txBody>
                    <a:bodyPr/>
                    <a:lstStyle/>
                    <a:p>
                      <a:r>
                        <a:rPr lang="en-US" dirty="0" smtClean="0"/>
                        <a:t>Somewhat affects my ability to conduct research, but I can extract my own K2 </a:t>
                      </a:r>
                      <a:r>
                        <a:rPr lang="en-US" dirty="0" err="1" smtClean="0"/>
                        <a:t>lightcurves</a:t>
                      </a:r>
                      <a:r>
                        <a:rPr lang="en-US" dirty="0" smtClean="0"/>
                        <a:t> with a moderate amount of effort. </a:t>
                      </a:r>
                      <a:endParaRPr lang="en-US" dirty="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p>
                      <a:r>
                        <a:rPr lang="en-US" sz="2200" b="1" dirty="0" smtClean="0"/>
                        <a:t>  26 (8.6%)</a:t>
                      </a:r>
                      <a:endParaRPr lang="en-US" sz="2200" b="1" dirty="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r>
              <a:tr h="627204">
                <a:tc>
                  <a:txBody>
                    <a:bodyPr/>
                    <a:lstStyle/>
                    <a:p>
                      <a:r>
                        <a:rPr lang="en-US" dirty="0" smtClean="0"/>
                        <a:t>Significantly affects my ability to conduct research since I do not have the resources to extract my own K2 </a:t>
                      </a:r>
                      <a:r>
                        <a:rPr lang="en-US" dirty="0" err="1" smtClean="0"/>
                        <a:t>lightcurves</a:t>
                      </a:r>
                      <a:r>
                        <a:rPr lang="en-US" dirty="0" smtClean="0"/>
                        <a:t>.</a:t>
                      </a:r>
                      <a:endParaRPr lang="en-US" dirty="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p>
                      <a:r>
                        <a:rPr lang="en-US" sz="2200" b="1" dirty="0" smtClean="0"/>
                        <a:t>  42 (13.9%)</a:t>
                      </a:r>
                      <a:endParaRPr lang="en-US" sz="2200" dirty="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r>
              <a:tr h="627204">
                <a:tc>
                  <a:txBody>
                    <a:bodyPr/>
                    <a:lstStyle/>
                    <a:p>
                      <a:r>
                        <a:rPr lang="en-US" dirty="0" smtClean="0"/>
                        <a:t>I don't use K2 data.</a:t>
                      </a:r>
                      <a:endParaRPr lang="en-US" dirty="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p>
                      <a:r>
                        <a:rPr lang="en-US" sz="2200" b="1" dirty="0" smtClean="0"/>
                        <a:t> 223 (73.8%)</a:t>
                      </a:r>
                      <a:endParaRPr lang="en-US" sz="2200" dirty="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082960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09301" y="-10601"/>
            <a:ext cx="8346179" cy="1141448"/>
          </a:xfrm>
        </p:spPr>
        <p:txBody>
          <a:bodyPr/>
          <a:lstStyle/>
          <a:p>
            <a:r>
              <a:rPr lang="en-US" b="1" dirty="0"/>
              <a:t>Q7 </a:t>
            </a:r>
            <a:r>
              <a:rPr lang="en-US" b="1" dirty="0" smtClean="0"/>
              <a:t>– comments </a:t>
            </a:r>
            <a:r>
              <a:rPr lang="en-US" b="1" dirty="0"/>
              <a:t>/ feedback received</a:t>
            </a:r>
            <a:r>
              <a:rPr lang="en-US" b="1" dirty="0" smtClean="0"/>
              <a:t>:</a:t>
            </a:r>
            <a:endParaRPr lang="en-US" b="1" dirty="0"/>
          </a:p>
        </p:txBody>
      </p:sp>
      <p:sp>
        <p:nvSpPr>
          <p:cNvPr id="4" name="Content Placeholder 3"/>
          <p:cNvSpPr>
            <a:spLocks noGrp="1"/>
          </p:cNvSpPr>
          <p:nvPr>
            <p:ph idx="1"/>
          </p:nvPr>
        </p:nvSpPr>
        <p:spPr>
          <a:xfrm>
            <a:off x="1209301" y="1252631"/>
            <a:ext cx="8346179" cy="5951234"/>
          </a:xfrm>
        </p:spPr>
        <p:txBody>
          <a:bodyPr>
            <a:noAutofit/>
          </a:bodyPr>
          <a:lstStyle/>
          <a:p>
            <a:pPr>
              <a:spcBef>
                <a:spcPts val="1114"/>
              </a:spcBef>
            </a:pPr>
            <a:r>
              <a:rPr lang="en-US" sz="1600" dirty="0"/>
              <a:t>I've used </a:t>
            </a:r>
            <a:r>
              <a:rPr lang="en-US" sz="1600" dirty="0" err="1"/>
              <a:t>Kepler</a:t>
            </a:r>
            <a:r>
              <a:rPr lang="en-US" sz="1600" dirty="0"/>
              <a:t> data in the past and if I was to take it up again I would probably find it useful to have light curves extracted</a:t>
            </a:r>
            <a:r>
              <a:rPr lang="en-US" sz="1600" dirty="0" smtClean="0"/>
              <a:t>.</a:t>
            </a:r>
          </a:p>
          <a:p>
            <a:pPr>
              <a:spcBef>
                <a:spcPts val="1114"/>
              </a:spcBef>
            </a:pPr>
            <a:r>
              <a:rPr lang="en-US" sz="1600" dirty="0" smtClean="0"/>
              <a:t>Might </a:t>
            </a:r>
            <a:r>
              <a:rPr lang="en-US" sz="1600" dirty="0"/>
              <a:t>I suggest both extracted and extracted data be made available, clearly documented. I have no way to even guess what my future needs might involve. </a:t>
            </a:r>
            <a:endParaRPr lang="en-US" sz="1600" dirty="0" smtClean="0"/>
          </a:p>
          <a:p>
            <a:pPr>
              <a:spcBef>
                <a:spcPts val="1114"/>
              </a:spcBef>
            </a:pPr>
            <a:r>
              <a:rPr lang="en-US" sz="1600" dirty="0" smtClean="0"/>
              <a:t>Currently</a:t>
            </a:r>
            <a:r>
              <a:rPr lang="en-US" sz="1600" dirty="0"/>
              <a:t>, there are professional scientists extracting their own </a:t>
            </a:r>
            <a:r>
              <a:rPr lang="en-US" sz="1600" dirty="0" err="1"/>
              <a:t>lightcurves</a:t>
            </a:r>
            <a:r>
              <a:rPr lang="en-US" sz="1600" dirty="0"/>
              <a:t> from the K2 TPFs. Could MAST contact these people to inquire about potential access to their data? The data could be archived temporarily on MAST until the K2 project releases their official dataset next spring. I am anxiously waiting for someone to provide K2 </a:t>
            </a:r>
            <a:r>
              <a:rPr lang="en-US" sz="1600" dirty="0" err="1"/>
              <a:t>lightcurves</a:t>
            </a:r>
            <a:r>
              <a:rPr lang="en-US" sz="1600" dirty="0"/>
              <a:t> so that I can use it with my software system called </a:t>
            </a:r>
            <a:r>
              <a:rPr lang="en-US" sz="1600" dirty="0" err="1"/>
              <a:t>LcTools</a:t>
            </a:r>
            <a:r>
              <a:rPr lang="en-US" sz="1600" dirty="0"/>
              <a:t>. I have a large number of customers that wish to access the data for research purposes</a:t>
            </a:r>
            <a:r>
              <a:rPr lang="en-US" sz="1600" dirty="0" smtClean="0"/>
              <a:t>.</a:t>
            </a:r>
          </a:p>
          <a:p>
            <a:pPr>
              <a:spcBef>
                <a:spcPts val="1114"/>
              </a:spcBef>
            </a:pPr>
            <a:r>
              <a:rPr lang="en-US" sz="1600" dirty="0"/>
              <a:t>Actually, in between '</a:t>
            </a:r>
            <a:r>
              <a:rPr lang="en-US" sz="1600" dirty="0" smtClean="0"/>
              <a:t>somewhat</a:t>
            </a:r>
            <a:r>
              <a:rPr lang="en-US" sz="1600" dirty="0"/>
              <a:t>' and 'significant.' </a:t>
            </a:r>
            <a:r>
              <a:rPr lang="en-US" sz="1600" dirty="0" smtClean="0"/>
              <a:t>I </a:t>
            </a:r>
            <a:r>
              <a:rPr lang="en-US" sz="1600" dirty="0"/>
              <a:t>can make my own </a:t>
            </a:r>
            <a:r>
              <a:rPr lang="en-US" sz="1600" dirty="0" err="1"/>
              <a:t>lightcurves</a:t>
            </a:r>
            <a:r>
              <a:rPr lang="en-US" sz="1600" dirty="0"/>
              <a:t>, but those have better quality than the standard </a:t>
            </a:r>
            <a:r>
              <a:rPr lang="en-US" sz="1600" dirty="0" err="1"/>
              <a:t>lihgt</a:t>
            </a:r>
            <a:r>
              <a:rPr lang="en-US" sz="1600" dirty="0"/>
              <a:t> curve provided by the project (i.e., </a:t>
            </a:r>
            <a:r>
              <a:rPr lang="en-US" sz="1600" dirty="0" err="1"/>
              <a:t>Kepler</a:t>
            </a:r>
            <a:r>
              <a:rPr lang="en-US" sz="1600" dirty="0"/>
              <a:t>). However, because they are better, they take significant resources (time and money), of which I have neither. So the availability of 'standard' </a:t>
            </a:r>
            <a:r>
              <a:rPr lang="en-US" sz="1600" dirty="0" err="1"/>
              <a:t>lightcurves</a:t>
            </a:r>
            <a:r>
              <a:rPr lang="en-US" sz="1600" dirty="0"/>
              <a:t> would allow me to fairly quickly search through the data sets and see which LCs to concentrate on. NOTE, I will have of order 4,000 targets in K2/C3 (like for K2/C1), so such a quick look ability would significantly help me out. NOTE that is about 25% of all targets: I am a big customer (or at least could be).</a:t>
            </a:r>
            <a:endParaRPr lang="en-US" sz="1600" dirty="0" smtClean="0"/>
          </a:p>
          <a:p>
            <a:pPr>
              <a:spcBef>
                <a:spcPts val="1114"/>
              </a:spcBef>
            </a:pPr>
            <a:r>
              <a:rPr lang="en-US" sz="1600" dirty="0"/>
              <a:t>P</a:t>
            </a:r>
            <a:r>
              <a:rPr lang="en-US" sz="1600" dirty="0" smtClean="0"/>
              <a:t>roviding </a:t>
            </a:r>
            <a:r>
              <a:rPr lang="en-US" sz="1600" dirty="0"/>
              <a:t>the highest quality fully reduced data should be the main goal of MAST, and will provide a great service to the community. There are always a few who love reducing data themself, but the vast majority would like to put their efforts </a:t>
            </a:r>
            <a:r>
              <a:rPr lang="en-US" sz="1600" dirty="0" smtClean="0"/>
              <a:t>mostly </a:t>
            </a:r>
            <a:r>
              <a:rPr lang="en-US" sz="1600" dirty="0"/>
              <a:t>at higher level data analysis.</a:t>
            </a:r>
            <a:endParaRPr lang="en-US" sz="1600" dirty="0" smtClean="0"/>
          </a:p>
          <a:p>
            <a:pPr>
              <a:spcBef>
                <a:spcPts val="1114"/>
              </a:spcBef>
            </a:pPr>
            <a:endParaRPr lang="en-US" sz="1600" dirty="0"/>
          </a:p>
        </p:txBody>
      </p:sp>
    </p:spTree>
    <p:extLst>
      <p:ext uri="{BB962C8B-B14F-4D97-AF65-F5344CB8AC3E}">
        <p14:creationId xmlns:p14="http://schemas.microsoft.com/office/powerpoint/2010/main" val="18552110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9301" y="311255"/>
            <a:ext cx="8346179" cy="2794225"/>
          </a:xfrm>
        </p:spPr>
        <p:txBody>
          <a:bodyPr anchor="t"/>
          <a:lstStyle/>
          <a:p>
            <a:r>
              <a:rPr lang="en-US" sz="2400" b="1" dirty="0" smtClean="0"/>
              <a:t>8. </a:t>
            </a:r>
            <a:r>
              <a:rPr lang="en-US" sz="2400" b="1" dirty="0"/>
              <a:t>Related to Question 7, how would the absence of the MAST-produced K2 light curve "previews" affect your use of the MAST archives? </a:t>
            </a:r>
          </a:p>
        </p:txBody>
      </p:sp>
      <p:graphicFrame>
        <p:nvGraphicFramePr>
          <p:cNvPr id="4" name="Table 3"/>
          <p:cNvGraphicFramePr>
            <a:graphicFrameLocks noGrp="1"/>
          </p:cNvGraphicFramePr>
          <p:nvPr>
            <p:extLst>
              <p:ext uri="{D42A27DB-BD31-4B8C-83A1-F6EECF244321}">
                <p14:modId xmlns:p14="http://schemas.microsoft.com/office/powerpoint/2010/main" val="986062670"/>
              </p:ext>
            </p:extLst>
          </p:nvPr>
        </p:nvGraphicFramePr>
        <p:xfrm>
          <a:off x="1659004" y="2237187"/>
          <a:ext cx="7569804" cy="3339924"/>
        </p:xfrm>
        <a:graphic>
          <a:graphicData uri="http://schemas.openxmlformats.org/drawingml/2006/table">
            <a:tbl>
              <a:tblPr>
                <a:effectLst/>
                <a:tableStyleId>{5C22544A-7EE6-4342-B048-85BDC9FD1C3A}</a:tableStyleId>
              </a:tblPr>
              <a:tblGrid>
                <a:gridCol w="5821462"/>
                <a:gridCol w="1748342"/>
              </a:tblGrid>
              <a:tr h="627204">
                <a:tc>
                  <a:txBody>
                    <a:bodyPr/>
                    <a:lstStyle/>
                    <a:p>
                      <a:r>
                        <a:rPr lang="en-US" dirty="0" smtClean="0"/>
                        <a:t>Would not significantly affect my use of the MAST archives, I hardly look at preview plots anyway.</a:t>
                      </a:r>
                      <a:endParaRPr lang="en-US" dirty="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p>
                      <a:r>
                        <a:rPr lang="en-US" sz="2200" b="1" baseline="0" dirty="0" smtClean="0"/>
                        <a:t>  </a:t>
                      </a:r>
                      <a:r>
                        <a:rPr lang="en-US" sz="2200" b="1" dirty="0" smtClean="0"/>
                        <a:t>21 (7.0%)</a:t>
                      </a:r>
                      <a:endParaRPr lang="en-US" sz="2200" b="1" dirty="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r>
              <a:tr h="627204">
                <a:tc>
                  <a:txBody>
                    <a:bodyPr/>
                    <a:lstStyle/>
                    <a:p>
                      <a:r>
                        <a:rPr lang="en-US" dirty="0" smtClean="0"/>
                        <a:t>This will somewhat affect my use of the MAST archives, they are useful but not essential for deciding which data products I want. </a:t>
                      </a:r>
                      <a:endParaRPr lang="en-US" dirty="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p>
                      <a:r>
                        <a:rPr lang="en-US" sz="2200" b="1" dirty="0" smtClean="0"/>
                        <a:t>  32 (10.7%)</a:t>
                      </a:r>
                      <a:endParaRPr lang="en-US" sz="2200" b="1" dirty="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r>
              <a:tr h="627204">
                <a:tc>
                  <a:txBody>
                    <a:bodyPr/>
                    <a:lstStyle/>
                    <a:p>
                      <a:r>
                        <a:rPr lang="en-US" dirty="0" smtClean="0"/>
                        <a:t>This will substantially affect my use of the MAST archives, since I find the preview plots useful for deciding which data sets to retrieve.</a:t>
                      </a:r>
                      <a:endParaRPr lang="en-US" dirty="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p>
                      <a:r>
                        <a:rPr lang="en-US" sz="2200" b="1" dirty="0" smtClean="0"/>
                        <a:t>  27 (9.0%)</a:t>
                      </a:r>
                      <a:endParaRPr lang="en-US" sz="2200" dirty="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r>
              <a:tr h="627204">
                <a:tc>
                  <a:txBody>
                    <a:bodyPr/>
                    <a:lstStyle/>
                    <a:p>
                      <a:r>
                        <a:rPr lang="en-US" dirty="0" smtClean="0"/>
                        <a:t>I don't use K2 data.</a:t>
                      </a:r>
                      <a:endParaRPr lang="en-US" dirty="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p>
                      <a:r>
                        <a:rPr lang="en-US" sz="2200" b="1" dirty="0" smtClean="0"/>
                        <a:t> 219 (73.3%)</a:t>
                      </a:r>
                      <a:endParaRPr lang="en-US" sz="2200" dirty="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9500099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09301" y="0"/>
            <a:ext cx="8346179" cy="1139546"/>
          </a:xfrm>
        </p:spPr>
        <p:txBody>
          <a:bodyPr/>
          <a:lstStyle/>
          <a:p>
            <a:r>
              <a:rPr lang="en-US" b="1" dirty="0"/>
              <a:t>Q8 </a:t>
            </a:r>
            <a:r>
              <a:rPr lang="en-US" b="1" dirty="0" smtClean="0"/>
              <a:t>– comments </a:t>
            </a:r>
            <a:r>
              <a:rPr lang="en-US" b="1" dirty="0"/>
              <a:t>/ feedback received</a:t>
            </a:r>
            <a:r>
              <a:rPr lang="en-US" b="1" dirty="0" smtClean="0"/>
              <a:t>:</a:t>
            </a:r>
            <a:endParaRPr lang="en-US" b="1" dirty="0"/>
          </a:p>
        </p:txBody>
      </p:sp>
      <p:sp>
        <p:nvSpPr>
          <p:cNvPr id="4" name="Content Placeholder 3"/>
          <p:cNvSpPr>
            <a:spLocks noGrp="1"/>
          </p:cNvSpPr>
          <p:nvPr>
            <p:ph idx="1"/>
          </p:nvPr>
        </p:nvSpPr>
        <p:spPr>
          <a:xfrm>
            <a:off x="1209301" y="1252631"/>
            <a:ext cx="8346179" cy="5951234"/>
          </a:xfrm>
        </p:spPr>
        <p:txBody>
          <a:bodyPr>
            <a:noAutofit/>
          </a:bodyPr>
          <a:lstStyle/>
          <a:p>
            <a:pPr>
              <a:spcBef>
                <a:spcPts val="1114"/>
              </a:spcBef>
            </a:pPr>
            <a:r>
              <a:rPr lang="en-US" sz="1800" dirty="0" smtClean="0"/>
              <a:t>Would </a:t>
            </a:r>
            <a:r>
              <a:rPr lang="en-US" sz="1800" dirty="0"/>
              <a:t>like more information about saturation in the flags for extracted </a:t>
            </a:r>
            <a:r>
              <a:rPr lang="en-US" sz="1800" dirty="0" err="1"/>
              <a:t>lightcurves</a:t>
            </a:r>
            <a:endParaRPr lang="en-US" sz="1800" dirty="0"/>
          </a:p>
          <a:p>
            <a:pPr>
              <a:spcBef>
                <a:spcPts val="1114"/>
              </a:spcBef>
            </a:pPr>
            <a:r>
              <a:rPr lang="en-US" sz="1800" dirty="0"/>
              <a:t>The nature of this question implies a subtlety I'm not catching!  I never look at preview plots, but do data retrievals often, and thought the latter correspond to using the MAST archive.</a:t>
            </a:r>
          </a:p>
          <a:p>
            <a:pPr>
              <a:spcBef>
                <a:spcPts val="1114"/>
              </a:spcBef>
            </a:pPr>
            <a:r>
              <a:rPr lang="en-US" sz="1800" dirty="0"/>
              <a:t>I PREFER to extract light curves from RAW data, myself. </a:t>
            </a:r>
          </a:p>
          <a:p>
            <a:pPr>
              <a:spcBef>
                <a:spcPts val="1114"/>
              </a:spcBef>
            </a:pPr>
            <a:r>
              <a:rPr lang="en-US" sz="1800" dirty="0"/>
              <a:t>I don't currently use MAST for </a:t>
            </a:r>
            <a:r>
              <a:rPr lang="en-US" sz="1800" dirty="0" err="1"/>
              <a:t>Kepler</a:t>
            </a:r>
            <a:r>
              <a:rPr lang="en-US" sz="1800" dirty="0"/>
              <a:t> data, but I envision this changing in the future.</a:t>
            </a:r>
          </a:p>
          <a:p>
            <a:pPr>
              <a:spcBef>
                <a:spcPts val="1114"/>
              </a:spcBef>
            </a:pPr>
            <a:r>
              <a:rPr lang="en-US" sz="1800" dirty="0"/>
              <a:t>I do not work with this data often, and I chose button 3 because I look at everything involved with a study</a:t>
            </a:r>
            <a:r>
              <a:rPr lang="en-US" sz="1800" dirty="0" smtClean="0"/>
              <a:t>. I </a:t>
            </a:r>
            <a:r>
              <a:rPr lang="en-US" sz="1800" dirty="0"/>
              <a:t>do frequently look at preview plots for other missions, however</a:t>
            </a:r>
          </a:p>
          <a:p>
            <a:pPr>
              <a:spcBef>
                <a:spcPts val="1114"/>
              </a:spcBef>
            </a:pPr>
            <a:r>
              <a:rPr lang="en-US" sz="1800" dirty="0" smtClean="0"/>
              <a:t>If </a:t>
            </a:r>
            <a:r>
              <a:rPr lang="en-US" sz="1800" dirty="0"/>
              <a:t>those previews would be available for download in such a way that I can </a:t>
            </a:r>
            <a:r>
              <a:rPr lang="en-US" sz="1800" dirty="0" smtClean="0"/>
              <a:t>quickly </a:t>
            </a:r>
            <a:r>
              <a:rPr lang="en-US" sz="1800" dirty="0"/>
              <a:t>browse through them (say 5 or 10 seconds per source) then I could preview my </a:t>
            </a:r>
            <a:r>
              <a:rPr lang="en-US" sz="1800" dirty="0" smtClean="0"/>
              <a:t>whole </a:t>
            </a:r>
            <a:r>
              <a:rPr lang="en-US" sz="1800" dirty="0"/>
              <a:t>target list in a day of work, </a:t>
            </a:r>
            <a:r>
              <a:rPr lang="en-US" sz="1800" dirty="0" smtClean="0"/>
              <a:t>more </a:t>
            </a:r>
            <a:r>
              <a:rPr lang="en-US" sz="1800" dirty="0"/>
              <a:t>or less.. So that would be very helpful.  I emphasize: being able to download all previews. Typically, it is WAY too much </a:t>
            </a:r>
            <a:r>
              <a:rPr lang="en-US" sz="1800" dirty="0" smtClean="0"/>
              <a:t>work </a:t>
            </a:r>
            <a:r>
              <a:rPr lang="en-US" sz="1800" dirty="0"/>
              <a:t>of going through a browser and having to click on all those target and generate a preview, etc.</a:t>
            </a:r>
          </a:p>
          <a:p>
            <a:pPr>
              <a:spcBef>
                <a:spcPts val="1114"/>
              </a:spcBef>
            </a:pPr>
            <a:r>
              <a:rPr lang="en-US" sz="1800" dirty="0"/>
              <a:t>A preliminary quick-view is useful.  But the bulk of work lies in detailed follow-up analysis which, cannot really be expected beforehand. </a:t>
            </a:r>
          </a:p>
        </p:txBody>
      </p:sp>
    </p:spTree>
    <p:extLst>
      <p:ext uri="{BB962C8B-B14F-4D97-AF65-F5344CB8AC3E}">
        <p14:creationId xmlns:p14="http://schemas.microsoft.com/office/powerpoint/2010/main" val="11697101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9301" y="278362"/>
            <a:ext cx="8346179" cy="1652777"/>
          </a:xfrm>
        </p:spPr>
        <p:txBody>
          <a:bodyPr anchor="t"/>
          <a:lstStyle/>
          <a:p>
            <a:r>
              <a:rPr lang="en-US" b="1" dirty="0"/>
              <a:t>9. Are there any metadata (columns) missing from the K2 ("EPIC") target catalog that would facilitate your research? </a:t>
            </a:r>
          </a:p>
        </p:txBody>
      </p:sp>
      <p:sp>
        <p:nvSpPr>
          <p:cNvPr id="3" name="Content Placeholder 2"/>
          <p:cNvSpPr>
            <a:spLocks noGrp="1"/>
          </p:cNvSpPr>
          <p:nvPr>
            <p:ph idx="1"/>
          </p:nvPr>
        </p:nvSpPr>
        <p:spPr>
          <a:xfrm>
            <a:off x="1209301" y="1931139"/>
            <a:ext cx="8619260" cy="5612626"/>
          </a:xfrm>
        </p:spPr>
        <p:txBody>
          <a:bodyPr>
            <a:noAutofit/>
          </a:bodyPr>
          <a:lstStyle/>
          <a:p>
            <a:pPr>
              <a:spcBef>
                <a:spcPts val="1114"/>
              </a:spcBef>
            </a:pPr>
            <a:r>
              <a:rPr lang="en-US" sz="1800" dirty="0"/>
              <a:t>To facilitate my research I would need raw images with flagged empty pixels. Not too difficult, but they are not available. And this is Annoying.</a:t>
            </a:r>
          </a:p>
          <a:p>
            <a:pPr>
              <a:spcBef>
                <a:spcPts val="1114"/>
              </a:spcBef>
            </a:pPr>
            <a:r>
              <a:rPr lang="en-US" sz="1800" dirty="0" err="1"/>
              <a:t>glon</a:t>
            </a:r>
            <a:r>
              <a:rPr lang="en-US" sz="1800" dirty="0"/>
              <a:t>, </a:t>
            </a:r>
            <a:r>
              <a:rPr lang="en-US" sz="1800" dirty="0" err="1"/>
              <a:t>glat</a:t>
            </a:r>
            <a:endParaRPr lang="en-US" sz="1800" dirty="0"/>
          </a:p>
          <a:p>
            <a:pPr>
              <a:spcBef>
                <a:spcPts val="1114"/>
              </a:spcBef>
            </a:pPr>
            <a:r>
              <a:rPr lang="en-US" sz="1800" dirty="0" smtClean="0"/>
              <a:t>Additional </a:t>
            </a:r>
            <a:r>
              <a:rPr lang="en-US" sz="1800" dirty="0"/>
              <a:t>metadata information from MAST should be treated with caution. It is quasi-useful, but only as counterpoint to separate </a:t>
            </a:r>
            <a:r>
              <a:rPr lang="en-US" sz="1800" dirty="0" smtClean="0"/>
              <a:t>research.</a:t>
            </a:r>
          </a:p>
          <a:p>
            <a:pPr>
              <a:spcBef>
                <a:spcPts val="1114"/>
              </a:spcBef>
            </a:pPr>
            <a:r>
              <a:rPr lang="en-US" sz="1800" dirty="0" smtClean="0"/>
              <a:t>The </a:t>
            </a:r>
            <a:r>
              <a:rPr lang="en-US" sz="1800" dirty="0"/>
              <a:t>'galaxy' information is really poor. I spend a considerable amount of time collecting galaxy data from a variety of other catalogs that are not so star-centric. It would help, if such info were available in EPIC. However, I can collect that info in about one day per K2 campaign. Then again, it seems that the K2 people only select objects with EPIC numbers, so a large </a:t>
            </a:r>
            <a:r>
              <a:rPr lang="en-US" sz="1800" dirty="0" err="1"/>
              <a:t>farction</a:t>
            </a:r>
            <a:r>
              <a:rPr lang="en-US" sz="1800" dirty="0"/>
              <a:t> of </a:t>
            </a:r>
            <a:r>
              <a:rPr lang="en-US" sz="1800" dirty="0" err="1"/>
              <a:t>interesing</a:t>
            </a:r>
            <a:r>
              <a:rPr lang="en-US" sz="1800" dirty="0"/>
              <a:t> sources (big-</a:t>
            </a:r>
            <a:r>
              <a:rPr lang="en-US" sz="1800" dirty="0" err="1"/>
              <a:t>ish</a:t>
            </a:r>
            <a:r>
              <a:rPr lang="en-US" sz="1800" dirty="0"/>
              <a:t> galaxies) are not potential </a:t>
            </a:r>
            <a:r>
              <a:rPr lang="en-US" sz="1800" dirty="0" err="1"/>
              <a:t>targets.If</a:t>
            </a:r>
            <a:r>
              <a:rPr lang="en-US" sz="1800" dirty="0"/>
              <a:t> larger tables would be retrieved, it would be so useful. In selecting parameters in MAST portal, no '&gt;=' or '&lt;=' are allowed. Include them will be a nice improve</a:t>
            </a:r>
            <a:r>
              <a:rPr lang="en-US" sz="1800" dirty="0" smtClean="0"/>
              <a:t>.</a:t>
            </a:r>
          </a:p>
          <a:p>
            <a:pPr marL="0" indent="0">
              <a:spcBef>
                <a:spcPts val="1114"/>
              </a:spcBef>
              <a:buNone/>
            </a:pPr>
            <a:endParaRPr lang="en-US" sz="1800" dirty="0"/>
          </a:p>
        </p:txBody>
      </p:sp>
    </p:spTree>
    <p:extLst>
      <p:ext uri="{BB962C8B-B14F-4D97-AF65-F5344CB8AC3E}">
        <p14:creationId xmlns:p14="http://schemas.microsoft.com/office/powerpoint/2010/main" val="123401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9301" y="-4189"/>
            <a:ext cx="8527622" cy="1295400"/>
          </a:xfrm>
        </p:spPr>
        <p:txBody>
          <a:bodyPr>
            <a:noAutofit/>
          </a:bodyPr>
          <a:lstStyle/>
          <a:p>
            <a:r>
              <a:rPr lang="en-US" sz="3600" b="1" dirty="0" smtClean="0"/>
              <a:t>2014 – continued new survey approach:</a:t>
            </a:r>
            <a:endParaRPr lang="en-US" dirty="0"/>
          </a:p>
        </p:txBody>
      </p:sp>
      <p:sp>
        <p:nvSpPr>
          <p:cNvPr id="6" name="Content Placeholder 5"/>
          <p:cNvSpPr>
            <a:spLocks noGrp="1"/>
          </p:cNvSpPr>
          <p:nvPr>
            <p:ph idx="1"/>
          </p:nvPr>
        </p:nvSpPr>
        <p:spPr>
          <a:xfrm>
            <a:off x="1209301" y="1291211"/>
            <a:ext cx="8527622" cy="5912653"/>
          </a:xfrm>
        </p:spPr>
        <p:txBody>
          <a:bodyPr>
            <a:normAutofit lnSpcReduction="10000"/>
          </a:bodyPr>
          <a:lstStyle/>
          <a:p>
            <a:r>
              <a:rPr lang="en-US" dirty="0" smtClean="0"/>
              <a:t>Kept new structure, with distinct sections:</a:t>
            </a:r>
          </a:p>
          <a:p>
            <a:endParaRPr lang="en-US" dirty="0"/>
          </a:p>
          <a:p>
            <a:endParaRPr lang="en-US" dirty="0" smtClean="0"/>
          </a:p>
          <a:p>
            <a:r>
              <a:rPr lang="en-US" dirty="0" smtClean="0"/>
              <a:t>Continue improving targeting MAST users:</a:t>
            </a:r>
          </a:p>
          <a:p>
            <a:pPr lvl="1"/>
            <a:r>
              <a:rPr lang="en-US" dirty="0" smtClean="0"/>
              <a:t>2012: sent to 8,410 emails, 301 responses (3.6%):</a:t>
            </a:r>
          </a:p>
          <a:p>
            <a:pPr lvl="2"/>
            <a:r>
              <a:rPr lang="en-US" dirty="0" smtClean="0"/>
              <a:t>all HST proposers, all archive accounts (too many inactive)</a:t>
            </a:r>
          </a:p>
          <a:p>
            <a:pPr lvl="1"/>
            <a:r>
              <a:rPr lang="en-US" dirty="0" smtClean="0"/>
              <a:t>2013: sent to 3,079 emails, 180 responses (5.8%):</a:t>
            </a:r>
          </a:p>
          <a:p>
            <a:pPr lvl="2"/>
            <a:r>
              <a:rPr lang="en-US" dirty="0" smtClean="0"/>
              <a:t>all HST proposers in last 5 years, all active archive accounts</a:t>
            </a:r>
          </a:p>
          <a:p>
            <a:pPr lvl="1"/>
            <a:r>
              <a:rPr lang="en-US" dirty="0" smtClean="0"/>
              <a:t>2014: </a:t>
            </a:r>
            <a:r>
              <a:rPr lang="en-US" dirty="0"/>
              <a:t>sent to </a:t>
            </a:r>
            <a:r>
              <a:rPr lang="en-US" dirty="0" smtClean="0"/>
              <a:t>~5,000 </a:t>
            </a:r>
            <a:r>
              <a:rPr lang="en-US" dirty="0"/>
              <a:t>emails, </a:t>
            </a:r>
            <a:r>
              <a:rPr lang="en-US" dirty="0" smtClean="0"/>
              <a:t>321 </a:t>
            </a:r>
            <a:r>
              <a:rPr lang="en-US" dirty="0"/>
              <a:t>responses </a:t>
            </a:r>
            <a:r>
              <a:rPr lang="en-US" dirty="0" smtClean="0"/>
              <a:t>(6.4%</a:t>
            </a:r>
            <a:r>
              <a:rPr lang="en-US" dirty="0"/>
              <a:t>):</a:t>
            </a:r>
          </a:p>
          <a:p>
            <a:pPr lvl="2"/>
            <a:r>
              <a:rPr lang="en-US" dirty="0" smtClean="0"/>
              <a:t>expanded HST </a:t>
            </a:r>
            <a:r>
              <a:rPr lang="en-US" dirty="0" smtClean="0"/>
              <a:t>email list</a:t>
            </a:r>
            <a:r>
              <a:rPr lang="en-US" dirty="0" smtClean="0"/>
              <a:t>, </a:t>
            </a:r>
            <a:r>
              <a:rPr lang="en-US" dirty="0"/>
              <a:t>all active archive accounts</a:t>
            </a:r>
          </a:p>
          <a:p>
            <a:r>
              <a:rPr lang="en-US" dirty="0" smtClean="0"/>
              <a:t>Advertised survey by other non-email avenues:</a:t>
            </a:r>
          </a:p>
          <a:p>
            <a:pPr lvl="1"/>
            <a:r>
              <a:rPr lang="en-US" dirty="0" smtClean="0"/>
              <a:t>Facebook, Twitter, MAST pages, newsletter mailing</a:t>
            </a:r>
          </a:p>
        </p:txBody>
      </p:sp>
      <p:pic>
        <p:nvPicPr>
          <p:cNvPr id="5" name="Picture 4"/>
          <p:cNvPicPr>
            <a:picLocks noChangeAspect="1"/>
          </p:cNvPicPr>
          <p:nvPr/>
        </p:nvPicPr>
        <p:blipFill>
          <a:blip r:embed="rId2"/>
          <a:stretch>
            <a:fillRect/>
          </a:stretch>
        </p:blipFill>
        <p:spPr>
          <a:xfrm>
            <a:off x="2933710" y="1977086"/>
            <a:ext cx="4953000" cy="762000"/>
          </a:xfrm>
          <a:prstGeom prst="rect">
            <a:avLst/>
          </a:prstGeom>
        </p:spPr>
      </p:pic>
    </p:spTree>
    <p:extLst>
      <p:ext uri="{BB962C8B-B14F-4D97-AF65-F5344CB8AC3E}">
        <p14:creationId xmlns:p14="http://schemas.microsoft.com/office/powerpoint/2010/main" val="227261501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9301" y="141625"/>
            <a:ext cx="8849099" cy="1763418"/>
          </a:xfrm>
        </p:spPr>
        <p:txBody>
          <a:bodyPr/>
          <a:lstStyle/>
          <a:p>
            <a:r>
              <a:rPr lang="en-US" b="1" dirty="0"/>
              <a:t>10. Are there any metadata (columns) in the K2 ("EPIC") search that should be in the </a:t>
            </a:r>
            <a:r>
              <a:rPr lang="en-US" b="1" dirty="0" err="1"/>
              <a:t>Kepler</a:t>
            </a:r>
            <a:r>
              <a:rPr lang="en-US" b="1" dirty="0"/>
              <a:t> Target Catalog search but are not there? </a:t>
            </a:r>
          </a:p>
        </p:txBody>
      </p:sp>
      <p:sp>
        <p:nvSpPr>
          <p:cNvPr id="3" name="Content Placeholder 2"/>
          <p:cNvSpPr>
            <a:spLocks noGrp="1"/>
          </p:cNvSpPr>
          <p:nvPr>
            <p:ph idx="1"/>
          </p:nvPr>
        </p:nvSpPr>
        <p:spPr>
          <a:xfrm>
            <a:off x="1209301" y="2096417"/>
            <a:ext cx="8676128" cy="5477877"/>
          </a:xfrm>
        </p:spPr>
        <p:txBody>
          <a:bodyPr>
            <a:noAutofit/>
          </a:bodyPr>
          <a:lstStyle/>
          <a:p>
            <a:r>
              <a:rPr lang="en-US" sz="1800" dirty="0"/>
              <a:t>VERY IMPORTANT, but not for EPIC It is my experience that the </a:t>
            </a:r>
            <a:r>
              <a:rPr lang="en-US" sz="1800" dirty="0" smtClean="0"/>
              <a:t>world </a:t>
            </a:r>
            <a:r>
              <a:rPr lang="en-US" sz="1800" dirty="0"/>
              <a:t>coordinates as stored in the FITS headers of the target pixel files are quite far off from the coordinates of the EPIC source that is supposed to be in these particular target pixel files. I have overlaid the EPIC catalog on the images from </a:t>
            </a:r>
            <a:r>
              <a:rPr lang="en-US" sz="1800" dirty="0" smtClean="0"/>
              <a:t>the </a:t>
            </a:r>
            <a:r>
              <a:rPr lang="en-US" sz="1800" dirty="0"/>
              <a:t>target pixel files, using the world coordinates </a:t>
            </a:r>
            <a:r>
              <a:rPr lang="en-US" sz="1800" dirty="0" smtClean="0"/>
              <a:t>from </a:t>
            </a:r>
            <a:r>
              <a:rPr lang="en-US" sz="1800" dirty="0"/>
              <a:t>the FITS headers, and typically, there is NO source close to the center of the map (where the FITS header says it is pointed at). I can often, but not always, find a shift from the FITS world coordinates to the locations of the EPIC sources. All of this is quite annoying: that my sources are at an a-priori </a:t>
            </a:r>
            <a:r>
              <a:rPr lang="en-US" sz="1800" dirty="0" smtClean="0"/>
              <a:t>unknown </a:t>
            </a:r>
            <a:r>
              <a:rPr lang="en-US" sz="1800" dirty="0"/>
              <a:t>locations within the images as </a:t>
            </a:r>
            <a:r>
              <a:rPr lang="en-US" sz="1800" dirty="0" smtClean="0"/>
              <a:t>downloaded </a:t>
            </a:r>
            <a:r>
              <a:rPr lang="en-US" sz="1800" dirty="0"/>
              <a:t>from MAST (and </a:t>
            </a:r>
            <a:r>
              <a:rPr lang="en-US" sz="1800" dirty="0" err="1"/>
              <a:t>Kepler</a:t>
            </a:r>
            <a:r>
              <a:rPr lang="en-US" sz="1800" dirty="0"/>
              <a:t>, I presume)</a:t>
            </a:r>
            <a:r>
              <a:rPr lang="en-US" sz="1800" dirty="0" smtClean="0"/>
              <a:t>.</a:t>
            </a:r>
          </a:p>
          <a:p>
            <a:endParaRPr lang="en-US" sz="1800" dirty="0" smtClean="0"/>
          </a:p>
          <a:p>
            <a:r>
              <a:rPr lang="en-US" sz="1800" dirty="0"/>
              <a:t>Additional metadata information from MAST should be treated with caution. It is quasi-useful, but only as counterpoint to separate research.</a:t>
            </a:r>
            <a:endParaRPr lang="en-US" sz="1800" dirty="0">
              <a:effectLst/>
            </a:endParaRPr>
          </a:p>
        </p:txBody>
      </p:sp>
    </p:spTree>
    <p:extLst>
      <p:ext uri="{BB962C8B-B14F-4D97-AF65-F5344CB8AC3E}">
        <p14:creationId xmlns:p14="http://schemas.microsoft.com/office/powerpoint/2010/main" val="7975567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9301" y="830"/>
            <a:ext cx="8346179" cy="1295400"/>
          </a:xfrm>
        </p:spPr>
        <p:txBody>
          <a:bodyPr>
            <a:normAutofit/>
          </a:bodyPr>
          <a:lstStyle/>
          <a:p>
            <a:r>
              <a:rPr lang="en-US" b="1" dirty="0" smtClean="0"/>
              <a:t>11. </a:t>
            </a:r>
            <a:r>
              <a:rPr lang="en-US" b="1" dirty="0"/>
              <a:t>Please rate the usefulness of these HLA </a:t>
            </a:r>
            <a:r>
              <a:rPr lang="en-US" b="1" dirty="0" smtClean="0"/>
              <a:t>tools </a:t>
            </a:r>
            <a:r>
              <a:rPr lang="en-US" dirty="0" smtClean="0"/>
              <a:t>(sorted according to responses)</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1280776707"/>
              </p:ext>
            </p:extLst>
          </p:nvPr>
        </p:nvGraphicFramePr>
        <p:xfrm>
          <a:off x="976975" y="1441450"/>
          <a:ext cx="9081425" cy="60545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833484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9301" y="0"/>
            <a:ext cx="8346179" cy="1295400"/>
          </a:xfrm>
        </p:spPr>
        <p:txBody>
          <a:bodyPr>
            <a:normAutofit/>
          </a:bodyPr>
          <a:lstStyle/>
          <a:p>
            <a:r>
              <a:rPr lang="en-US" b="1" dirty="0" smtClean="0"/>
              <a:t>12. </a:t>
            </a:r>
            <a:r>
              <a:rPr lang="en-US" b="1" dirty="0"/>
              <a:t>Please rate the usefulness of the following HLA data </a:t>
            </a:r>
            <a:r>
              <a:rPr lang="en-US" b="1" dirty="0" smtClean="0"/>
              <a:t>products </a:t>
            </a:r>
            <a:r>
              <a:rPr lang="en-US" dirty="0"/>
              <a:t>(sorted according to responses)</a:t>
            </a:r>
          </a:p>
        </p:txBody>
      </p:sp>
      <p:graphicFrame>
        <p:nvGraphicFramePr>
          <p:cNvPr id="5" name="Chart 4"/>
          <p:cNvGraphicFramePr>
            <a:graphicFrameLocks/>
          </p:cNvGraphicFramePr>
          <p:nvPr>
            <p:extLst>
              <p:ext uri="{D42A27DB-BD31-4B8C-83A1-F6EECF244321}">
                <p14:modId xmlns:p14="http://schemas.microsoft.com/office/powerpoint/2010/main" val="602714092"/>
              </p:ext>
            </p:extLst>
          </p:nvPr>
        </p:nvGraphicFramePr>
        <p:xfrm>
          <a:off x="923685" y="1441449"/>
          <a:ext cx="9134715" cy="575254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963443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8887" y="0"/>
            <a:ext cx="8346179" cy="1139546"/>
          </a:xfrm>
        </p:spPr>
        <p:txBody>
          <a:bodyPr/>
          <a:lstStyle/>
          <a:p>
            <a:r>
              <a:rPr lang="en-US" b="1" dirty="0" smtClean="0"/>
              <a:t>Q11,12 – </a:t>
            </a:r>
            <a:r>
              <a:rPr lang="en-US" b="1" dirty="0"/>
              <a:t>comments / </a:t>
            </a:r>
            <a:r>
              <a:rPr lang="en-US" b="1" dirty="0" smtClean="0"/>
              <a:t>feedback received:</a:t>
            </a:r>
            <a:endParaRPr lang="en-US" b="1" dirty="0"/>
          </a:p>
        </p:txBody>
      </p:sp>
      <p:sp>
        <p:nvSpPr>
          <p:cNvPr id="3" name="Content Placeholder 2"/>
          <p:cNvSpPr>
            <a:spLocks noGrp="1"/>
          </p:cNvSpPr>
          <p:nvPr>
            <p:ph idx="1"/>
          </p:nvPr>
        </p:nvSpPr>
        <p:spPr>
          <a:xfrm>
            <a:off x="1209301" y="1065777"/>
            <a:ext cx="8702553" cy="6581173"/>
          </a:xfrm>
        </p:spPr>
        <p:txBody>
          <a:bodyPr>
            <a:noAutofit/>
          </a:bodyPr>
          <a:lstStyle/>
          <a:p>
            <a:pPr>
              <a:spcBef>
                <a:spcPts val="1114"/>
              </a:spcBef>
            </a:pPr>
            <a:r>
              <a:rPr lang="en-US" sz="1600" dirty="0"/>
              <a:t>HLA is exceptionally useful for proposal planning, since it provides a way to quickly view data. However, it's important to get all the data ingested such that they can be directly downloaded, rather than having to use DADS. DADS ends up being a bottleneck during proposal times (especially if you have to stage the data) since the archive is seeing heavier use.</a:t>
            </a:r>
          </a:p>
          <a:p>
            <a:pPr>
              <a:spcBef>
                <a:spcPts val="1114"/>
              </a:spcBef>
            </a:pPr>
            <a:r>
              <a:rPr lang="en-US" sz="1600" dirty="0" smtClean="0"/>
              <a:t>What </a:t>
            </a:r>
            <a:r>
              <a:rPr lang="en-US" sz="1600" dirty="0"/>
              <a:t>I really find useful are the reprocessed images with updated WCS information.</a:t>
            </a:r>
          </a:p>
          <a:p>
            <a:pPr>
              <a:spcBef>
                <a:spcPts val="1114"/>
              </a:spcBef>
            </a:pPr>
            <a:r>
              <a:rPr lang="en-US" sz="1600" dirty="0"/>
              <a:t>The interactive display view is awesome!! Table sorting and column filtering is very useful, particularly for fields with tons of data, but it's a bit difficult to figure out how to filter the data.</a:t>
            </a:r>
          </a:p>
          <a:p>
            <a:pPr>
              <a:spcBef>
                <a:spcPts val="1114"/>
              </a:spcBef>
            </a:pPr>
            <a:r>
              <a:rPr lang="en-US" sz="1600" dirty="0" smtClean="0"/>
              <a:t>It </a:t>
            </a:r>
            <a:r>
              <a:rPr lang="en-US" sz="1600" dirty="0"/>
              <a:t>would be awesome if there would be automatically generated drizzled tiny </a:t>
            </a:r>
            <a:r>
              <a:rPr lang="en-US" sz="1600" dirty="0" err="1"/>
              <a:t>tim</a:t>
            </a:r>
            <a:r>
              <a:rPr lang="en-US" sz="1600" dirty="0"/>
              <a:t> PSFs for the Level 2 and Level 3 images.</a:t>
            </a:r>
          </a:p>
          <a:p>
            <a:pPr>
              <a:spcBef>
                <a:spcPts val="1114"/>
              </a:spcBef>
            </a:pPr>
            <a:r>
              <a:rPr lang="en-US" sz="1600" dirty="0"/>
              <a:t>I use the Level 1 images sometimes, too.</a:t>
            </a:r>
          </a:p>
          <a:p>
            <a:pPr>
              <a:spcBef>
                <a:spcPts val="1114"/>
              </a:spcBef>
            </a:pPr>
            <a:r>
              <a:rPr lang="en-US" sz="1600" dirty="0"/>
              <a:t>I tried to zip the files, but the file became too big to ever get transferred. It would be smart if HLA made a few smaller zip files instead of then either forcing me to download sequentially or redo a search with several sets of data.</a:t>
            </a:r>
          </a:p>
          <a:p>
            <a:pPr>
              <a:spcBef>
                <a:spcPts val="1114"/>
              </a:spcBef>
            </a:pPr>
            <a:r>
              <a:rPr lang="en-US" sz="1600" dirty="0"/>
              <a:t>I miss a document describing concisely the processing of the data.  When was the data processed? what version of the pipeline was used? what steps were involved? Is the astrometry calibrated? Maybe it exists already but I could not find it... </a:t>
            </a:r>
          </a:p>
          <a:p>
            <a:pPr>
              <a:spcBef>
                <a:spcPts val="1114"/>
              </a:spcBef>
            </a:pPr>
            <a:r>
              <a:rPr lang="en-US" sz="1600" dirty="0"/>
              <a:t>I download large batches of data for which HLA is not useful.  It is much more efficient to stage through MAST.    Making footprints only available for download would be an invaluable product.  The current solution of running </a:t>
            </a:r>
            <a:r>
              <a:rPr lang="en-US" sz="1600" dirty="0" err="1"/>
              <a:t>footprintfinder</a:t>
            </a:r>
            <a:r>
              <a:rPr lang="en-US" sz="1600" dirty="0"/>
              <a:t> locally is not efficient.</a:t>
            </a:r>
          </a:p>
          <a:p>
            <a:pPr>
              <a:spcBef>
                <a:spcPts val="1114"/>
              </a:spcBef>
            </a:pPr>
            <a:r>
              <a:rPr lang="en-US" sz="1600" dirty="0" smtClean="0"/>
              <a:t>Full </a:t>
            </a:r>
            <a:r>
              <a:rPr lang="en-US" sz="1600" dirty="0"/>
              <a:t>documentation on the processing would be appreciated and very helpful for my use of the data products :-)</a:t>
            </a:r>
            <a:r>
              <a:rPr lang="en-US" sz="1600" dirty="0" smtClean="0"/>
              <a:t>!</a:t>
            </a:r>
            <a:endParaRPr lang="en-US" sz="1600" dirty="0"/>
          </a:p>
        </p:txBody>
      </p:sp>
    </p:spTree>
    <p:extLst>
      <p:ext uri="{BB962C8B-B14F-4D97-AF65-F5344CB8AC3E}">
        <p14:creationId xmlns:p14="http://schemas.microsoft.com/office/powerpoint/2010/main" val="38067379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9301" y="4328"/>
            <a:ext cx="8346179" cy="1826651"/>
          </a:xfrm>
        </p:spPr>
        <p:txBody>
          <a:bodyPr>
            <a:normAutofit/>
          </a:bodyPr>
          <a:lstStyle/>
          <a:p>
            <a:r>
              <a:rPr lang="en-US" b="1" dirty="0" smtClean="0"/>
              <a:t>13a. Hubble </a:t>
            </a:r>
            <a:r>
              <a:rPr lang="en-US" b="1" dirty="0"/>
              <a:t>Source </a:t>
            </a:r>
            <a:r>
              <a:rPr lang="en-US" b="1" dirty="0" smtClean="0"/>
              <a:t>Catalog: </a:t>
            </a:r>
            <a:r>
              <a:rPr lang="en-US" dirty="0"/>
              <a:t>How frequently do you think you would use the HSC for your research?</a:t>
            </a:r>
          </a:p>
        </p:txBody>
      </p:sp>
      <p:graphicFrame>
        <p:nvGraphicFramePr>
          <p:cNvPr id="6" name="Chart 5"/>
          <p:cNvGraphicFramePr>
            <a:graphicFrameLocks/>
          </p:cNvGraphicFramePr>
          <p:nvPr>
            <p:extLst>
              <p:ext uri="{D42A27DB-BD31-4B8C-83A1-F6EECF244321}">
                <p14:modId xmlns:p14="http://schemas.microsoft.com/office/powerpoint/2010/main" val="1820820091"/>
              </p:ext>
            </p:extLst>
          </p:nvPr>
        </p:nvGraphicFramePr>
        <p:xfrm>
          <a:off x="5950665" y="3659167"/>
          <a:ext cx="4107735" cy="411323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a:graphicFrameLocks/>
          </p:cNvGraphicFramePr>
          <p:nvPr>
            <p:extLst>
              <p:ext uri="{D42A27DB-BD31-4B8C-83A1-F6EECF244321}">
                <p14:modId xmlns:p14="http://schemas.microsoft.com/office/powerpoint/2010/main" val="2521474413"/>
              </p:ext>
            </p:extLst>
          </p:nvPr>
        </p:nvGraphicFramePr>
        <p:xfrm>
          <a:off x="497369" y="1729901"/>
          <a:ext cx="6293859" cy="53677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291104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9301" y="4329"/>
            <a:ext cx="8346179" cy="1816066"/>
          </a:xfrm>
        </p:spPr>
        <p:txBody>
          <a:bodyPr>
            <a:normAutofit/>
          </a:bodyPr>
          <a:lstStyle/>
          <a:p>
            <a:r>
              <a:rPr lang="en-US" b="1" dirty="0" smtClean="0"/>
              <a:t>13b. Hubble Source Catalog</a:t>
            </a:r>
            <a:r>
              <a:rPr lang="en-US" b="1" dirty="0"/>
              <a:t>:</a:t>
            </a:r>
            <a:r>
              <a:rPr lang="en-US" b="1" dirty="0" smtClean="0"/>
              <a:t> </a:t>
            </a:r>
            <a:r>
              <a:rPr lang="en-US" dirty="0"/>
              <a:t>What modes might you want to use in interacting with this catalog</a:t>
            </a:r>
            <a:r>
              <a:rPr lang="en-US" dirty="0" smtClean="0"/>
              <a:t>?</a:t>
            </a:r>
            <a:endParaRPr lang="en-US" dirty="0"/>
          </a:p>
        </p:txBody>
      </p:sp>
      <p:graphicFrame>
        <p:nvGraphicFramePr>
          <p:cNvPr id="6" name="Chart 5"/>
          <p:cNvGraphicFramePr>
            <a:graphicFrameLocks/>
          </p:cNvGraphicFramePr>
          <p:nvPr>
            <p:extLst>
              <p:ext uri="{D42A27DB-BD31-4B8C-83A1-F6EECF244321}">
                <p14:modId xmlns:p14="http://schemas.microsoft.com/office/powerpoint/2010/main" val="180999934"/>
              </p:ext>
            </p:extLst>
          </p:nvPr>
        </p:nvGraphicFramePr>
        <p:xfrm>
          <a:off x="5950665" y="3659167"/>
          <a:ext cx="4107735" cy="411323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818923383"/>
              </p:ext>
            </p:extLst>
          </p:nvPr>
        </p:nvGraphicFramePr>
        <p:xfrm>
          <a:off x="435199" y="1570033"/>
          <a:ext cx="6293859" cy="53677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860337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6284" y="0"/>
            <a:ext cx="8346179" cy="1139546"/>
          </a:xfrm>
        </p:spPr>
        <p:txBody>
          <a:bodyPr/>
          <a:lstStyle/>
          <a:p>
            <a:r>
              <a:rPr lang="en-US" b="1" dirty="0" smtClean="0"/>
              <a:t>Q13 – </a:t>
            </a:r>
            <a:r>
              <a:rPr lang="en-US" b="1" dirty="0"/>
              <a:t>comments / feedback received</a:t>
            </a:r>
            <a:r>
              <a:rPr lang="en-US" b="1" dirty="0" smtClean="0"/>
              <a:t>:</a:t>
            </a:r>
            <a:endParaRPr lang="en-US" b="1" dirty="0"/>
          </a:p>
        </p:txBody>
      </p:sp>
      <p:sp>
        <p:nvSpPr>
          <p:cNvPr id="3" name="Content Placeholder 2"/>
          <p:cNvSpPr>
            <a:spLocks noGrp="1"/>
          </p:cNvSpPr>
          <p:nvPr>
            <p:ph idx="1"/>
          </p:nvPr>
        </p:nvSpPr>
        <p:spPr>
          <a:xfrm>
            <a:off x="1209301" y="1021370"/>
            <a:ext cx="8346179" cy="6182495"/>
          </a:xfrm>
        </p:spPr>
        <p:txBody>
          <a:bodyPr>
            <a:noAutofit/>
          </a:bodyPr>
          <a:lstStyle/>
          <a:p>
            <a:r>
              <a:rPr lang="en-US" sz="1700" dirty="0"/>
              <a:t>having catalogs and photometry for all/any bands, not just the most commonly used ones, would be useful to my research</a:t>
            </a:r>
            <a:r>
              <a:rPr lang="en-US" sz="1700" dirty="0" smtClean="0"/>
              <a:t>.</a:t>
            </a:r>
          </a:p>
          <a:p>
            <a:r>
              <a:rPr lang="en-US" sz="1700" dirty="0"/>
              <a:t>Can I search for solar system (moving) objects</a:t>
            </a:r>
            <a:r>
              <a:rPr lang="en-US" sz="1700" dirty="0" smtClean="0"/>
              <a:t>?</a:t>
            </a:r>
          </a:p>
          <a:p>
            <a:r>
              <a:rPr lang="en-US" sz="1700" dirty="0" smtClean="0"/>
              <a:t>Please </a:t>
            </a:r>
            <a:r>
              <a:rPr lang="en-US" sz="1700" dirty="0"/>
              <a:t>make sure TOPCAT can see this database</a:t>
            </a:r>
            <a:r>
              <a:rPr lang="en-US" sz="1700" dirty="0" smtClean="0"/>
              <a:t>.</a:t>
            </a:r>
          </a:p>
          <a:p>
            <a:r>
              <a:rPr lang="en-US" sz="1700" dirty="0"/>
              <a:t>providing improved photometry for objects visited multiple times in the same filter by different programs, providing time domain data for objects visited multiple times</a:t>
            </a:r>
            <a:r>
              <a:rPr lang="en-US" sz="1700" dirty="0" smtClean="0"/>
              <a:t>.</a:t>
            </a:r>
          </a:p>
          <a:p>
            <a:r>
              <a:rPr lang="en-US" sz="1700" dirty="0"/>
              <a:t>Python API would be immensely useful</a:t>
            </a:r>
            <a:r>
              <a:rPr lang="en-US" sz="1700" dirty="0" smtClean="0"/>
              <a:t>!</a:t>
            </a:r>
          </a:p>
          <a:p>
            <a:r>
              <a:rPr lang="en-US" sz="1700" dirty="0"/>
              <a:t>This could be an immensely useful tool, if it's well executed. Master catalogs are awesome. For example I've found the 3D-HST catalog from Skelton et al to be very useful for my research recently. Including temporal information (when available) would be helpful</a:t>
            </a:r>
            <a:r>
              <a:rPr lang="en-US" sz="1700" dirty="0" smtClean="0"/>
              <a:t>.</a:t>
            </a:r>
          </a:p>
          <a:p>
            <a:r>
              <a:rPr lang="en-US" sz="1700" dirty="0"/>
              <a:t>Without knowing the science pedigree of the catalog, it is hard to tell if the catalog would be useful. </a:t>
            </a:r>
            <a:endParaRPr lang="en-US" sz="1700" dirty="0" smtClean="0"/>
          </a:p>
          <a:p>
            <a:r>
              <a:rPr lang="en-US" sz="1700" dirty="0"/>
              <a:t>Are there plans to integrate high level catalogs contributed from large surveys (such as CANDELS) in the HSC? It would be fantastic if these catalogs can be cross tied to all the data available for them in the archive.</a:t>
            </a:r>
          </a:p>
          <a:p>
            <a:r>
              <a:rPr lang="en-US" sz="1700" dirty="0" smtClean="0"/>
              <a:t>This </a:t>
            </a:r>
            <a:r>
              <a:rPr lang="en-US" sz="1700" dirty="0"/>
              <a:t>kind of </a:t>
            </a:r>
            <a:r>
              <a:rPr lang="en-US" sz="1700" dirty="0" smtClean="0"/>
              <a:t>product </a:t>
            </a:r>
            <a:r>
              <a:rPr lang="en-US" sz="1700" dirty="0"/>
              <a:t>will become more and more useful in the future as one would like to see if a (large number of) sources has been observed before by HST. For example, for </a:t>
            </a:r>
            <a:r>
              <a:rPr lang="en-US" sz="1700" dirty="0" err="1"/>
              <a:t>astrometric</a:t>
            </a:r>
            <a:r>
              <a:rPr lang="en-US" sz="1700" dirty="0"/>
              <a:t> purposes (long time </a:t>
            </a:r>
            <a:r>
              <a:rPr lang="en-US" sz="1700" dirty="0" smtClean="0"/>
              <a:t>baseline</a:t>
            </a:r>
            <a:r>
              <a:rPr lang="en-US" sz="1700" dirty="0"/>
              <a:t>) or for follow up (with JWST, ...). For a single object it is possible to do so by hand, but if one is </a:t>
            </a:r>
            <a:r>
              <a:rPr lang="en-US" sz="1700" dirty="0" smtClean="0"/>
              <a:t>interested </a:t>
            </a:r>
            <a:r>
              <a:rPr lang="en-US" sz="1700" dirty="0"/>
              <a:t>in a specific class of objects (may 100s or 1000s known), then one typically does not care about the </a:t>
            </a:r>
            <a:r>
              <a:rPr lang="en-US" sz="1700" dirty="0" smtClean="0"/>
              <a:t>individual </a:t>
            </a:r>
            <a:r>
              <a:rPr lang="en-US" sz="1700" dirty="0"/>
              <a:t>source. Instead, one would want those source that have HST observations with property A, B, C, .. or a combination. That can only be done efficiently with such as catalog.</a:t>
            </a:r>
            <a:endParaRPr lang="en-US" sz="1700" dirty="0">
              <a:effectLst/>
            </a:endParaRPr>
          </a:p>
        </p:txBody>
      </p:sp>
    </p:spTree>
    <p:extLst>
      <p:ext uri="{BB962C8B-B14F-4D97-AF65-F5344CB8AC3E}">
        <p14:creationId xmlns:p14="http://schemas.microsoft.com/office/powerpoint/2010/main" val="14013102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9301" y="0"/>
            <a:ext cx="8940383" cy="2292333"/>
          </a:xfrm>
        </p:spPr>
        <p:txBody>
          <a:bodyPr>
            <a:noAutofit/>
          </a:bodyPr>
          <a:lstStyle/>
          <a:p>
            <a:r>
              <a:rPr lang="en-US" b="1" dirty="0" smtClean="0"/>
              <a:t>14. Tried the MAST Portal?     Yes: 78    No:   227 </a:t>
            </a:r>
            <a:r>
              <a:rPr lang="en-US" dirty="0"/>
              <a:t/>
            </a:r>
            <a:br>
              <a:rPr lang="en-US" dirty="0"/>
            </a:br>
            <a:r>
              <a:rPr lang="en-US" dirty="0" smtClean="0"/>
              <a:t>Please </a:t>
            </a:r>
            <a:r>
              <a:rPr lang="en-US" dirty="0"/>
              <a:t>rate the usefulness of these current features</a:t>
            </a:r>
            <a:r>
              <a:rPr lang="en-US" dirty="0" smtClean="0"/>
              <a:t>:</a:t>
            </a:r>
            <a:br>
              <a:rPr lang="en-US" dirty="0" smtClean="0"/>
            </a:br>
            <a:r>
              <a:rPr lang="en-US" dirty="0"/>
              <a:t>(sorted according to responses)</a:t>
            </a:r>
            <a:r>
              <a:rPr lang="en-US" dirty="0" smtClean="0"/>
              <a:t> </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3732728"/>
              </p:ext>
            </p:extLst>
          </p:nvPr>
        </p:nvGraphicFramePr>
        <p:xfrm>
          <a:off x="1047540" y="2151967"/>
          <a:ext cx="9010860" cy="55038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136419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9301" y="-891"/>
            <a:ext cx="8760461" cy="1295400"/>
          </a:xfrm>
        </p:spPr>
        <p:txBody>
          <a:bodyPr>
            <a:noAutofit/>
          </a:bodyPr>
          <a:lstStyle/>
          <a:p>
            <a:r>
              <a:rPr lang="en-US" b="1" dirty="0" smtClean="0"/>
              <a:t>14. </a:t>
            </a:r>
            <a:r>
              <a:rPr lang="en-US" b="1" dirty="0"/>
              <a:t>MAST Portal: </a:t>
            </a:r>
            <a:r>
              <a:rPr lang="en-US" dirty="0"/>
              <a:t>What additional features would you find useful for the MAST Data Discovery Portal?</a:t>
            </a:r>
          </a:p>
        </p:txBody>
      </p:sp>
      <p:sp>
        <p:nvSpPr>
          <p:cNvPr id="3" name="Content Placeholder 2"/>
          <p:cNvSpPr>
            <a:spLocks noGrp="1"/>
          </p:cNvSpPr>
          <p:nvPr>
            <p:ph idx="1"/>
          </p:nvPr>
        </p:nvSpPr>
        <p:spPr>
          <a:xfrm>
            <a:off x="1209301" y="1200301"/>
            <a:ext cx="8346179" cy="6467714"/>
          </a:xfrm>
        </p:spPr>
        <p:txBody>
          <a:bodyPr>
            <a:noAutofit/>
          </a:bodyPr>
          <a:lstStyle/>
          <a:p>
            <a:r>
              <a:rPr lang="en-US" sz="1500" dirty="0" smtClean="0"/>
              <a:t>An educator's version of the portal with search capability honed down to the essentials of what a high school classroom would use - with analysis tools.</a:t>
            </a:r>
          </a:p>
          <a:p>
            <a:r>
              <a:rPr lang="en-US" sz="1500" dirty="0" smtClean="0"/>
              <a:t>Download ds9 region files or footprint polygons in some machine readable format for a </a:t>
            </a:r>
            <a:r>
              <a:rPr lang="en-US" sz="1500" dirty="0" err="1" smtClean="0"/>
              <a:t>fov</a:t>
            </a:r>
            <a:r>
              <a:rPr lang="en-US" sz="1500" dirty="0" smtClean="0"/>
              <a:t> search</a:t>
            </a:r>
          </a:p>
          <a:p>
            <a:r>
              <a:rPr lang="en-US" sz="1500" dirty="0" smtClean="0"/>
              <a:t>downloading in batch mode, as in </a:t>
            </a:r>
            <a:r>
              <a:rPr lang="en-US" sz="1500" dirty="0" err="1" smtClean="0"/>
              <a:t>CasJobs</a:t>
            </a:r>
            <a:r>
              <a:rPr lang="en-US" sz="1500" dirty="0" smtClean="0"/>
              <a:t>.</a:t>
            </a:r>
          </a:p>
          <a:p>
            <a:r>
              <a:rPr lang="en-US" sz="1500" dirty="0" smtClean="0"/>
              <a:t>easy download of raw data in an intelligible format</a:t>
            </a:r>
          </a:p>
          <a:p>
            <a:r>
              <a:rPr lang="en-US" sz="1500" dirty="0" smtClean="0"/>
              <a:t>Here is a use case I've encountered several times. I would look for all ACS and WFC3 </a:t>
            </a:r>
            <a:r>
              <a:rPr lang="en-US" sz="1500" dirty="0" err="1" smtClean="0"/>
              <a:t>grism</a:t>
            </a:r>
            <a:r>
              <a:rPr lang="en-US" sz="1500" dirty="0" smtClean="0"/>
              <a:t> observations in the GOODS-S field. Searching the Portal at the position of GOODS-S is overwhelming and has crashed my browser several time because there are over 10,000 datasets. I wish I could do a pre-filter such as 'show me only HST hits with these WFC3 filters' or at least to have some such options in the 'select collection' menu.  - I wish the portal wouldn't hide filters that have long lists of values: when a filter has more than 100 values it is especially useful to be able to filter the results. I also wish that all filters are displayed by default or that the browser would cache the user selections, rather than having to go through the 'edit facets...' menu after every search.   - I think it would be very useful to be able to download regions files for the selected datasets to allow users to create visuals similar to the </a:t>
            </a:r>
            <a:r>
              <a:rPr lang="en-US" sz="1500" dirty="0" err="1" smtClean="0"/>
              <a:t>AstroView</a:t>
            </a:r>
            <a:r>
              <a:rPr lang="en-US" sz="1500" dirty="0" smtClean="0"/>
              <a:t> in ds9. Also, it would be useful to be able to pull more data from the headers of the images: PA is an obvious parameter that is currently not available through any of the tables.   - I don't see the point of the basket and downloads - there are limited options for download and it mirrors the interface already available through the search. Maybe I am missing some key differences?</a:t>
            </a:r>
          </a:p>
          <a:p>
            <a:r>
              <a:rPr lang="en-US" sz="1500" dirty="0" smtClean="0"/>
              <a:t>I did not pursue using the portal as I did not find it fast to figure out if there was </a:t>
            </a:r>
            <a:r>
              <a:rPr lang="en-US" sz="1500" dirty="0" err="1" smtClean="0"/>
              <a:t>Xray</a:t>
            </a:r>
            <a:r>
              <a:rPr lang="en-US" sz="1500" dirty="0" smtClean="0"/>
              <a:t> data and HST data on the same field and then download the data.</a:t>
            </a:r>
          </a:p>
          <a:p>
            <a:r>
              <a:rPr lang="en-US" sz="1500" dirty="0" smtClean="0"/>
              <a:t>I didn't know it, but I tried now. Fantastic tool! Perhaps some ground observatories could be added. </a:t>
            </a:r>
          </a:p>
          <a:p>
            <a:r>
              <a:rPr lang="en-US" sz="1500" dirty="0" smtClean="0"/>
              <a:t>I think it failed or I failed on solar system targets</a:t>
            </a:r>
          </a:p>
          <a:p>
            <a:r>
              <a:rPr lang="en-US" sz="1500" dirty="0" smtClean="0"/>
              <a:t>I usually search for HST data by PI name or most often, Program ID. Since I cannot figure out how to this with the new Portal, I never go there.</a:t>
            </a:r>
          </a:p>
          <a:p>
            <a:r>
              <a:rPr lang="en-US" sz="1500" dirty="0" smtClean="0"/>
              <a:t>I've found it slow to load and therefore am not highly motivated to use it.</a:t>
            </a:r>
          </a:p>
        </p:txBody>
      </p:sp>
    </p:spTree>
    <p:extLst>
      <p:ext uri="{BB962C8B-B14F-4D97-AF65-F5344CB8AC3E}">
        <p14:creationId xmlns:p14="http://schemas.microsoft.com/office/powerpoint/2010/main" val="7747326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9301" y="0"/>
            <a:ext cx="8760461" cy="1813561"/>
          </a:xfrm>
        </p:spPr>
        <p:txBody>
          <a:bodyPr>
            <a:noAutofit/>
          </a:bodyPr>
          <a:lstStyle/>
          <a:p>
            <a:r>
              <a:rPr lang="en-US" b="1" dirty="0" smtClean="0"/>
              <a:t>14. </a:t>
            </a:r>
            <a:r>
              <a:rPr lang="en-US" b="1" dirty="0"/>
              <a:t>MAST Portal: </a:t>
            </a:r>
            <a:r>
              <a:rPr lang="en-US" dirty="0"/>
              <a:t>What additional features would you find useful for the MAST Data Discovery Portal</a:t>
            </a:r>
            <a:r>
              <a:rPr lang="en-US" dirty="0" smtClean="0"/>
              <a:t>?</a:t>
            </a:r>
            <a:br>
              <a:rPr lang="en-US" dirty="0" smtClean="0"/>
            </a:br>
            <a:r>
              <a:rPr lang="en-US" dirty="0" smtClean="0"/>
              <a:t>(cont'd)</a:t>
            </a:r>
            <a:endParaRPr lang="en-US" dirty="0"/>
          </a:p>
        </p:txBody>
      </p:sp>
      <p:sp>
        <p:nvSpPr>
          <p:cNvPr id="3" name="Content Placeholder 2"/>
          <p:cNvSpPr>
            <a:spLocks noGrp="1"/>
          </p:cNvSpPr>
          <p:nvPr>
            <p:ph idx="1"/>
          </p:nvPr>
        </p:nvSpPr>
        <p:spPr/>
        <p:txBody>
          <a:bodyPr>
            <a:noAutofit/>
          </a:bodyPr>
          <a:lstStyle/>
          <a:p>
            <a:r>
              <a:rPr lang="en-US" sz="1400" dirty="0" smtClean="0"/>
              <a:t>It </a:t>
            </a:r>
            <a:r>
              <a:rPr lang="en-US" sz="1400" dirty="0"/>
              <a:t>would be awesome to be able to switch between images from different missions, matched to the same coordinates. For example toggling from images of the same patch of sky taken by HST, GALEX, DSS, etc. Are Herschel data included? I didn't notice any, but Herschel photometry would be good to have.</a:t>
            </a:r>
          </a:p>
          <a:p>
            <a:r>
              <a:rPr lang="en-US" sz="1400" dirty="0"/>
              <a:t>It would be extremely useful to have advanced data plotting and data visual tools available through the portal.</a:t>
            </a:r>
          </a:p>
          <a:p>
            <a:r>
              <a:rPr lang="en-US" sz="1400" dirty="0"/>
              <a:t>It would be great if there could be a limit of the returned matches. Searching the GOODS-S region killed my browser. I wish the 'Select Collection' menu allowed users to limit searches to a single mission. Thank you for changing the filters such that </a:t>
            </a:r>
            <a:r>
              <a:rPr lang="en-US" sz="1400" dirty="0" err="1"/>
              <a:t>grism</a:t>
            </a:r>
            <a:r>
              <a:rPr lang="en-US" sz="1400" dirty="0"/>
              <a:t> data now appears under 'spectra'.</a:t>
            </a:r>
          </a:p>
          <a:p>
            <a:r>
              <a:rPr lang="en-US" sz="1400" dirty="0"/>
              <a:t>Like all previous MAST search engines, the ability to find planetary observations is totally inadequate. Target names such as 'Jupiter' can not be resolved, and planets do not remain at a fixed RA/Dec.</a:t>
            </a:r>
          </a:p>
          <a:p>
            <a:r>
              <a:rPr lang="en-US" sz="1400" dirty="0"/>
              <a:t>More robust, interactive data plotting/visualization. </a:t>
            </a:r>
          </a:p>
          <a:p>
            <a:r>
              <a:rPr lang="en-US" sz="1400" dirty="0" smtClean="0"/>
              <a:t>The </a:t>
            </a:r>
            <a:r>
              <a:rPr lang="en-US" sz="1400" dirty="0"/>
              <a:t>ability to filter not just by mission but by filter/wavelength within a mission. For example, it would be nice to request HST data with the F814W filter. </a:t>
            </a:r>
          </a:p>
          <a:p>
            <a:r>
              <a:rPr lang="en-US" sz="1400" dirty="0"/>
              <a:t>The download basket providing access to, in case of HST data, the calibrated basic data (c0m files) instead of drizzled files (</a:t>
            </a:r>
            <a:r>
              <a:rPr lang="en-US" sz="1400" dirty="0" err="1"/>
              <a:t>drz</a:t>
            </a:r>
            <a:r>
              <a:rPr lang="en-US" sz="1400" dirty="0"/>
              <a:t>). or at least both.</a:t>
            </a:r>
          </a:p>
          <a:p>
            <a:r>
              <a:rPr lang="en-US" sz="1400" dirty="0"/>
              <a:t>use of color</a:t>
            </a:r>
          </a:p>
          <a:p>
            <a:r>
              <a:rPr lang="en-US" sz="1400" dirty="0"/>
              <a:t>Using the MAST Portal I could not access all the data I used to download by the classic MAST. Specifically I tried to get HST </a:t>
            </a:r>
            <a:r>
              <a:rPr lang="en-US" sz="1400" dirty="0" err="1"/>
              <a:t>cal</a:t>
            </a:r>
            <a:r>
              <a:rPr lang="en-US" sz="1400" dirty="0"/>
              <a:t> and </a:t>
            </a:r>
            <a:r>
              <a:rPr lang="en-US" sz="1400" dirty="0" err="1"/>
              <a:t>drz</a:t>
            </a:r>
            <a:r>
              <a:rPr lang="en-US" sz="1400" dirty="0"/>
              <a:t> and NICMOS </a:t>
            </a:r>
            <a:r>
              <a:rPr lang="en-US" sz="1400" dirty="0" err="1"/>
              <a:t>cal</a:t>
            </a:r>
            <a:r>
              <a:rPr lang="en-US" sz="1400" dirty="0"/>
              <a:t> and </a:t>
            </a:r>
            <a:r>
              <a:rPr lang="en-US" sz="1400" dirty="0" err="1"/>
              <a:t>ima</a:t>
            </a:r>
            <a:r>
              <a:rPr lang="en-US" sz="1400" dirty="0"/>
              <a:t> fits files. I compared the accessible data from MAST Portal with all available data for one specific object downloaded months ago. In extreme cases there is only one a *</a:t>
            </a:r>
            <a:r>
              <a:rPr lang="en-US" sz="1400" dirty="0" err="1"/>
              <a:t>TOTAL.fits</a:t>
            </a:r>
            <a:r>
              <a:rPr lang="en-US" sz="1400" dirty="0"/>
              <a:t> or one </a:t>
            </a:r>
            <a:r>
              <a:rPr lang="en-US" sz="1400" dirty="0" err="1"/>
              <a:t>drz.fits</a:t>
            </a:r>
            <a:r>
              <a:rPr lang="en-US" sz="1400" dirty="0"/>
              <a:t> file downloadable although I know for sure that there should be many single exposure fits and several </a:t>
            </a:r>
            <a:r>
              <a:rPr lang="en-US" sz="1400" dirty="0" err="1"/>
              <a:t>drz</a:t>
            </a:r>
            <a:r>
              <a:rPr lang="en-US" sz="1400" dirty="0"/>
              <a:t> files. And it's not because of the 'recommended data only' checkbox. This has now not necessarily something to do with Portal frontend itself, whose new features make my work much easier, but it seems to me as if somewhere a selection / filtering was made for me. If so it should be removed. Thanks in advance.</a:t>
            </a:r>
          </a:p>
          <a:p>
            <a:r>
              <a:rPr lang="en-US" sz="1400" dirty="0"/>
              <a:t>was very slow when I tried it, so haven't really given it a proper test drive</a:t>
            </a:r>
            <a:endParaRPr lang="en-US" sz="1400" dirty="0">
              <a:effectLst/>
            </a:endParaRPr>
          </a:p>
        </p:txBody>
      </p:sp>
    </p:spTree>
    <p:extLst>
      <p:ext uri="{BB962C8B-B14F-4D97-AF65-F5344CB8AC3E}">
        <p14:creationId xmlns:p14="http://schemas.microsoft.com/office/powerpoint/2010/main" val="4162640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9301" y="0"/>
            <a:ext cx="8346179" cy="1606656"/>
          </a:xfrm>
        </p:spPr>
        <p:txBody>
          <a:bodyPr>
            <a:noAutofit/>
          </a:bodyPr>
          <a:lstStyle/>
          <a:p>
            <a:r>
              <a:rPr lang="en-US" b="1" dirty="0"/>
              <a:t>1. How often have you used MAST in the past 12 months?</a:t>
            </a:r>
            <a:endParaRPr lang="en-US" dirty="0"/>
          </a:p>
        </p:txBody>
      </p:sp>
      <p:sp>
        <p:nvSpPr>
          <p:cNvPr id="5" name="Content Placeholder 4"/>
          <p:cNvSpPr>
            <a:spLocks noGrp="1"/>
          </p:cNvSpPr>
          <p:nvPr>
            <p:ph idx="1"/>
          </p:nvPr>
        </p:nvSpPr>
        <p:spPr>
          <a:xfrm>
            <a:off x="1209301" y="1291212"/>
            <a:ext cx="8346179" cy="6394442"/>
          </a:xfrm>
        </p:spPr>
        <p:txBody>
          <a:bodyPr/>
          <a:lstStyle/>
          <a:p>
            <a:r>
              <a:rPr lang="en-US" dirty="0" smtClean="0"/>
              <a:t>about half (53%) are </a:t>
            </a:r>
            <a:r>
              <a:rPr lang="en-US" dirty="0" smtClean="0"/>
              <a:t>quite active</a:t>
            </a:r>
            <a:endParaRPr lang="en-US" dirty="0" smtClean="0"/>
          </a:p>
          <a:p>
            <a:pPr lvl="1"/>
            <a:r>
              <a:rPr lang="en-US" dirty="0" smtClean="0"/>
              <a:t>(ranging from daily to a few times / month)</a:t>
            </a:r>
          </a:p>
        </p:txBody>
      </p:sp>
      <p:graphicFrame>
        <p:nvGraphicFramePr>
          <p:cNvPr id="7" name="Chart 6"/>
          <p:cNvGraphicFramePr>
            <a:graphicFrameLocks/>
          </p:cNvGraphicFramePr>
          <p:nvPr>
            <p:extLst>
              <p:ext uri="{D42A27DB-BD31-4B8C-83A1-F6EECF244321}">
                <p14:modId xmlns:p14="http://schemas.microsoft.com/office/powerpoint/2010/main" val="929279051"/>
              </p:ext>
            </p:extLst>
          </p:nvPr>
        </p:nvGraphicFramePr>
        <p:xfrm>
          <a:off x="1148165" y="2566152"/>
          <a:ext cx="8511049" cy="471847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18774746"/>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9301" y="311256"/>
            <a:ext cx="8849099" cy="1295400"/>
          </a:xfrm>
        </p:spPr>
        <p:txBody>
          <a:bodyPr>
            <a:normAutofit fontScale="90000"/>
          </a:bodyPr>
          <a:lstStyle/>
          <a:p>
            <a:r>
              <a:rPr lang="en-US" b="1" dirty="0" smtClean="0"/>
              <a:t>15. </a:t>
            </a:r>
            <a:r>
              <a:rPr lang="en-US" b="1" dirty="0"/>
              <a:t>How important are the following planned features in terms of being useful for your own work</a:t>
            </a:r>
            <a:r>
              <a:rPr lang="en-US" b="1" dirty="0" smtClean="0"/>
              <a:t>? </a:t>
            </a:r>
            <a:r>
              <a:rPr lang="en-US" dirty="0" smtClean="0"/>
              <a:t>(sorted according to responses)</a:t>
            </a:r>
            <a:endParaRPr lang="en-US" dirty="0"/>
          </a:p>
        </p:txBody>
      </p:sp>
      <p:graphicFrame>
        <p:nvGraphicFramePr>
          <p:cNvPr id="6" name="Chart 5"/>
          <p:cNvGraphicFramePr>
            <a:graphicFrameLocks/>
          </p:cNvGraphicFramePr>
          <p:nvPr>
            <p:extLst>
              <p:ext uri="{D42A27DB-BD31-4B8C-83A1-F6EECF244321}">
                <p14:modId xmlns:p14="http://schemas.microsoft.com/office/powerpoint/2010/main" val="488236985"/>
              </p:ext>
            </p:extLst>
          </p:nvPr>
        </p:nvGraphicFramePr>
        <p:xfrm>
          <a:off x="559540" y="1521382"/>
          <a:ext cx="9498860" cy="60201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316787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8473" y="0"/>
            <a:ext cx="8346179" cy="1139546"/>
          </a:xfrm>
        </p:spPr>
        <p:txBody>
          <a:bodyPr/>
          <a:lstStyle/>
          <a:p>
            <a:r>
              <a:rPr lang="en-US" b="1" dirty="0" smtClean="0"/>
              <a:t>Q15 – comments / feedback received:</a:t>
            </a:r>
            <a:endParaRPr lang="en-US" b="1" dirty="0"/>
          </a:p>
        </p:txBody>
      </p:sp>
      <p:sp>
        <p:nvSpPr>
          <p:cNvPr id="3" name="Content Placeholder 2"/>
          <p:cNvSpPr>
            <a:spLocks noGrp="1"/>
          </p:cNvSpPr>
          <p:nvPr>
            <p:ph idx="1"/>
          </p:nvPr>
        </p:nvSpPr>
        <p:spPr>
          <a:xfrm>
            <a:off x="1209301" y="1060663"/>
            <a:ext cx="8346179" cy="6386769"/>
          </a:xfrm>
        </p:spPr>
        <p:txBody>
          <a:bodyPr>
            <a:noAutofit/>
          </a:bodyPr>
          <a:lstStyle/>
          <a:p>
            <a:r>
              <a:rPr lang="en-US" sz="1600" dirty="0"/>
              <a:t>This is a spectacular list!  Better custom cutouts (whether via a URL-based </a:t>
            </a:r>
            <a:r>
              <a:rPr lang="en-US" sz="1600" dirty="0" err="1"/>
              <a:t>fitscut</a:t>
            </a:r>
            <a:r>
              <a:rPr lang="en-US" sz="1600" dirty="0"/>
              <a:t> approach or something new) would (continue to) be extremely useful.  Scripted access in general would be powerful.  </a:t>
            </a:r>
          </a:p>
          <a:p>
            <a:r>
              <a:rPr lang="en-US" sz="1600" dirty="0"/>
              <a:t>the above 'Improved interactive viewers: imaging &amp; mosaics, spectra, light-curve viewer for </a:t>
            </a:r>
            <a:r>
              <a:rPr lang="en-US" sz="1600" dirty="0" err="1"/>
              <a:t>Kepler</a:t>
            </a:r>
            <a:r>
              <a:rPr lang="en-US" sz="1600" dirty="0"/>
              <a:t>' was too vague.  It would be very useful to download </a:t>
            </a:r>
            <a:r>
              <a:rPr lang="en-US" sz="1600" dirty="0" err="1"/>
              <a:t>Kepler</a:t>
            </a:r>
            <a:r>
              <a:rPr lang="en-US" sz="1600" dirty="0"/>
              <a:t> raw images in fits format with flags (easy to compress) in the empty pixels. This should also not be difficult or complicated to do. ... and should have been done in the first place, as the default option.  </a:t>
            </a:r>
          </a:p>
          <a:p>
            <a:r>
              <a:rPr lang="en-US" sz="1600" dirty="0"/>
              <a:t>Sometimes my browser or computer needs to be restarted and I lose my current search. It would be great to have a search history available in the user account along with persistent settings.</a:t>
            </a:r>
          </a:p>
          <a:p>
            <a:r>
              <a:rPr lang="en-US" sz="1600" dirty="0"/>
              <a:t>persistent custom settings would speed up access a lot!</a:t>
            </a:r>
          </a:p>
          <a:p>
            <a:r>
              <a:rPr lang="en-US" sz="1600" dirty="0"/>
              <a:t>It's already a great tool! I strongly support your efforts Looking forward to see these improvements implemented</a:t>
            </a:r>
          </a:p>
          <a:p>
            <a:r>
              <a:rPr lang="en-US" sz="1600" dirty="0"/>
              <a:t>In case of HST data, particularly imaging, I think it is perfectly possible to include all images ever taken in a reduced form. Although reduction for most purposes is straightforward, this capability would certainly save time. </a:t>
            </a:r>
          </a:p>
          <a:p>
            <a:r>
              <a:rPr lang="en-US" sz="1600" dirty="0" smtClean="0"/>
              <a:t>Good </a:t>
            </a:r>
            <a:r>
              <a:rPr lang="en-US" sz="1600" dirty="0"/>
              <a:t>facility for plotting of results, interactive visualization is very important to make the portal most useful. </a:t>
            </a:r>
          </a:p>
          <a:p>
            <a:r>
              <a:rPr lang="en-US" sz="1600" dirty="0"/>
              <a:t>Generally unfamiliar with these, and generally not interested.</a:t>
            </a:r>
          </a:p>
          <a:p>
            <a:r>
              <a:rPr lang="en-US" sz="1600" dirty="0"/>
              <a:t>Full information on every individual exposure would be very useful (and used to be available). Rolling multiple exposures into one line that tallies the total exposure time is not nearly as informative.</a:t>
            </a:r>
          </a:p>
          <a:p>
            <a:r>
              <a:rPr lang="en-US" sz="1600" dirty="0"/>
              <a:t>+1000 improved search for moving targets.</a:t>
            </a:r>
          </a:p>
        </p:txBody>
      </p:sp>
    </p:spTree>
    <p:extLst>
      <p:ext uri="{BB962C8B-B14F-4D97-AF65-F5344CB8AC3E}">
        <p14:creationId xmlns:p14="http://schemas.microsoft.com/office/powerpoint/2010/main" val="32678066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9301" y="0"/>
            <a:ext cx="8849099" cy="1890152"/>
          </a:xfrm>
        </p:spPr>
        <p:txBody>
          <a:bodyPr/>
          <a:lstStyle/>
          <a:p>
            <a:r>
              <a:rPr lang="en-US" b="1" dirty="0" smtClean="0"/>
              <a:t>Q16. How </a:t>
            </a:r>
            <a:r>
              <a:rPr lang="en-US" b="1" dirty="0"/>
              <a:t>can we do a better job of supporting your archive needs? Please suggest </a:t>
            </a:r>
            <a:r>
              <a:rPr lang="en-US" b="1" dirty="0" smtClean="0"/>
              <a:t>other </a:t>
            </a:r>
            <a:r>
              <a:rPr lang="en-US" b="1" dirty="0"/>
              <a:t>new features or improvements you would like to see.</a:t>
            </a:r>
          </a:p>
        </p:txBody>
      </p:sp>
      <p:sp>
        <p:nvSpPr>
          <p:cNvPr id="3" name="Content Placeholder 2"/>
          <p:cNvSpPr>
            <a:spLocks noGrp="1"/>
          </p:cNvSpPr>
          <p:nvPr>
            <p:ph idx="1"/>
          </p:nvPr>
        </p:nvSpPr>
        <p:spPr>
          <a:xfrm>
            <a:off x="1042567" y="1772216"/>
            <a:ext cx="8795115" cy="5804459"/>
          </a:xfrm>
        </p:spPr>
        <p:txBody>
          <a:bodyPr>
            <a:noAutofit/>
          </a:bodyPr>
          <a:lstStyle/>
          <a:p>
            <a:pPr>
              <a:spcBef>
                <a:spcPts val="1114"/>
              </a:spcBef>
            </a:pPr>
            <a:r>
              <a:rPr lang="en-US" sz="1500" dirty="0"/>
              <a:t>a) offer convenient data products from IUE (e.g. high-resolution spectra as re-binned </a:t>
            </a:r>
            <a:r>
              <a:rPr lang="en-US" sz="1500" dirty="0" err="1"/>
              <a:t>contiguopus</a:t>
            </a:r>
            <a:r>
              <a:rPr lang="en-US" sz="1500" dirty="0"/>
              <a:t> tables)  b) offer reasonable data products (not raw data) from FUSE  </a:t>
            </a:r>
          </a:p>
          <a:p>
            <a:pPr>
              <a:spcBef>
                <a:spcPts val="1114"/>
              </a:spcBef>
            </a:pPr>
            <a:r>
              <a:rPr lang="en-US" sz="1500" dirty="0" smtClean="0"/>
              <a:t>I </a:t>
            </a:r>
            <a:r>
              <a:rPr lang="en-US" sz="1500" dirty="0"/>
              <a:t>am looking for </a:t>
            </a:r>
            <a:r>
              <a:rPr lang="en-US" sz="1500" dirty="0" err="1"/>
              <a:t>reprojection</a:t>
            </a:r>
            <a:r>
              <a:rPr lang="en-US" sz="1500" dirty="0"/>
              <a:t> methods for GALEX Imagery and Data. </a:t>
            </a:r>
            <a:r>
              <a:rPr lang="en-US" sz="1500" dirty="0" err="1"/>
              <a:t>SkyView</a:t>
            </a:r>
            <a:r>
              <a:rPr lang="en-US" sz="1500" dirty="0"/>
              <a:t> is not updated with latest GR7 so looking for alternatives. I wish MAST had their own tools for this on their website. </a:t>
            </a:r>
          </a:p>
          <a:p>
            <a:pPr>
              <a:spcBef>
                <a:spcPts val="1114"/>
              </a:spcBef>
            </a:pPr>
            <a:r>
              <a:rPr lang="en-US" sz="1500" dirty="0"/>
              <a:t>I principally use the classic MAST interface, but I regularly go to the CADC HST archive instead, for two reasons:  1. I can download the data instantly, without needing to wait for OTFR 2. I can enter coordinates for a particular object, and get all HST images that include that point anywhere in their field of view  If the MAST interface could adopt those two features then it would be much improved in my estimation.    A much more minor concern:  I have found that </a:t>
            </a:r>
            <a:r>
              <a:rPr lang="en-US" sz="1500" dirty="0" err="1"/>
              <a:t>afer</a:t>
            </a:r>
            <a:r>
              <a:rPr lang="en-US" sz="1500" dirty="0"/>
              <a:t> some searches I am unable to select just the </a:t>
            </a:r>
            <a:r>
              <a:rPr lang="en-US" sz="1500" dirty="0" err="1"/>
              <a:t>flt</a:t>
            </a:r>
            <a:r>
              <a:rPr lang="en-US" sz="1500" dirty="0"/>
              <a:t>/</a:t>
            </a:r>
            <a:r>
              <a:rPr lang="en-US" sz="1500" dirty="0" err="1"/>
              <a:t>flc</a:t>
            </a:r>
            <a:r>
              <a:rPr lang="en-US" sz="1500" dirty="0"/>
              <a:t> files for download from MAST, so I end up getting many </a:t>
            </a:r>
            <a:r>
              <a:rPr lang="en-US" sz="1500" dirty="0" err="1"/>
              <a:t>drz</a:t>
            </a:r>
            <a:r>
              <a:rPr lang="en-US" sz="1500" dirty="0"/>
              <a:t> images delivered to the staging area, which I then ignore.  </a:t>
            </a:r>
          </a:p>
          <a:p>
            <a:pPr>
              <a:spcBef>
                <a:spcPts val="1114"/>
              </a:spcBef>
            </a:pPr>
            <a:r>
              <a:rPr lang="en-US" sz="1500" dirty="0" smtClean="0"/>
              <a:t>Hard</a:t>
            </a:r>
            <a:r>
              <a:rPr lang="en-US" sz="1500" dirty="0"/>
              <a:t>, source or original data should be distinct.  Where there is data that has involved some degree of additional processing, it could be a little bit clearer what, where and how.  Some such processes may be quite normal and standard (e.g. cosmic ray strike removal).  Others, e.g. related to possible source confusion, could involve less standard or well-known methods.  If here is additional information on targets (e.g. stellar masses), it should be clear where it comes from. </a:t>
            </a:r>
          </a:p>
          <a:p>
            <a:pPr>
              <a:spcBef>
                <a:spcPts val="1114"/>
              </a:spcBef>
            </a:pPr>
            <a:r>
              <a:rPr lang="en-US" sz="1500" dirty="0" smtClean="0"/>
              <a:t>Better </a:t>
            </a:r>
            <a:r>
              <a:rPr lang="en-US" sz="1500" dirty="0"/>
              <a:t>quality drizzled products... e.g. revised/improved defaults especially for canned patterns, more HLSPs, or else products per proposal and not per visit.  It seems that most users are not </a:t>
            </a:r>
            <a:r>
              <a:rPr lang="en-US" sz="1500" dirty="0" err="1"/>
              <a:t>redrizzling</a:t>
            </a:r>
            <a:r>
              <a:rPr lang="en-US" sz="1500" dirty="0"/>
              <a:t> their data so it would be good if more effort could be put into improving the archival products.  </a:t>
            </a:r>
          </a:p>
          <a:p>
            <a:pPr>
              <a:spcBef>
                <a:spcPts val="1114"/>
              </a:spcBef>
            </a:pPr>
            <a:r>
              <a:rPr lang="en-US" sz="1500" dirty="0" smtClean="0"/>
              <a:t>In </a:t>
            </a:r>
            <a:r>
              <a:rPr lang="en-US" sz="1500" dirty="0"/>
              <a:t>my opinion, MAST has done a good job over the years in steadily improving its services.  Some of the changes are obvious to the users (e.g., interfaces) while others are hidden, but no less valuable (e.g., speeding up OTF processing requests)</a:t>
            </a:r>
            <a:r>
              <a:rPr lang="en-US" sz="1500" dirty="0" smtClean="0"/>
              <a:t>.</a:t>
            </a:r>
            <a:endParaRPr lang="en-US" sz="1500" dirty="0"/>
          </a:p>
        </p:txBody>
      </p:sp>
    </p:spTree>
    <p:extLst>
      <p:ext uri="{BB962C8B-B14F-4D97-AF65-F5344CB8AC3E}">
        <p14:creationId xmlns:p14="http://schemas.microsoft.com/office/powerpoint/2010/main" val="18098934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9301" y="0"/>
            <a:ext cx="8849099" cy="1890152"/>
          </a:xfrm>
        </p:spPr>
        <p:txBody>
          <a:bodyPr/>
          <a:lstStyle/>
          <a:p>
            <a:r>
              <a:rPr lang="en-US" b="1" dirty="0" smtClean="0"/>
              <a:t>Q16. How </a:t>
            </a:r>
            <a:r>
              <a:rPr lang="en-US" b="1" dirty="0"/>
              <a:t>can we do a better job of supporting your archive needs? </a:t>
            </a:r>
            <a:r>
              <a:rPr lang="en-US" b="1" dirty="0" smtClean="0"/>
              <a:t>(cont'd)</a:t>
            </a:r>
            <a:endParaRPr lang="en-US" b="1" dirty="0"/>
          </a:p>
        </p:txBody>
      </p:sp>
      <p:sp>
        <p:nvSpPr>
          <p:cNvPr id="3" name="Content Placeholder 2"/>
          <p:cNvSpPr>
            <a:spLocks noGrp="1"/>
          </p:cNvSpPr>
          <p:nvPr>
            <p:ph idx="1"/>
          </p:nvPr>
        </p:nvSpPr>
        <p:spPr>
          <a:xfrm>
            <a:off x="1042568" y="1504897"/>
            <a:ext cx="8198366" cy="5698968"/>
          </a:xfrm>
        </p:spPr>
        <p:txBody>
          <a:bodyPr>
            <a:noAutofit/>
          </a:bodyPr>
          <a:lstStyle/>
          <a:p>
            <a:pPr>
              <a:spcBef>
                <a:spcPts val="1114"/>
              </a:spcBef>
            </a:pPr>
            <a:r>
              <a:rPr lang="en-US" sz="1400" dirty="0" smtClean="0"/>
              <a:t>Apparent </a:t>
            </a:r>
            <a:r>
              <a:rPr lang="en-US" sz="1400" dirty="0"/>
              <a:t>magnitudes of selected objects / central object, redshifts if available or dust extinctions would make many lives much easier (or even just a link to the NED calculator filling in the coordinates)...  is there actually an automatic pipeline for that like the </a:t>
            </a:r>
            <a:r>
              <a:rPr lang="en-US" sz="1400" dirty="0" err="1"/>
              <a:t>terapix</a:t>
            </a:r>
            <a:r>
              <a:rPr lang="en-US" sz="1400" dirty="0"/>
              <a:t> project for CFHTLS data? Also having a download option for PSFs would be great, e.g. a PSF extractor.   Since I don't know where else to add this comment, I just do it right here: This has again nothing to do with the portal or other - very much appreciated - services </a:t>
            </a:r>
            <a:r>
              <a:rPr lang="en-US" sz="1400" dirty="0" err="1"/>
              <a:t>stsci</a:t>
            </a:r>
            <a:r>
              <a:rPr lang="en-US" sz="1400" dirty="0"/>
              <a:t> provides, but it is something that I noticed several times while working with HST-WFPC2/-WFC/-NICMOS data: 1) there are sometimes TOTAL  and </a:t>
            </a:r>
            <a:r>
              <a:rPr lang="en-US" sz="1400" dirty="0" err="1"/>
              <a:t>drz</a:t>
            </a:r>
            <a:r>
              <a:rPr lang="en-US" sz="1400" dirty="0"/>
              <a:t> and drz_1 files as recommended products available and there is no obvious difference between the three and the previous steps in the pipeline are for some reason not retrievable via the portal. 2) many headers don't contain enough information. For example it happened to me that equally labeled combined </a:t>
            </a:r>
            <a:r>
              <a:rPr lang="en-US" sz="1400" dirty="0" err="1"/>
              <a:t>drz</a:t>
            </a:r>
            <a:r>
              <a:rPr lang="en-US" sz="1400" dirty="0"/>
              <a:t> files with just the same HISTORY in the header where combined in two different ways, one by averaging, one by summing up. The EXPTIME however had the same value, which checking the fluxes could just not be right. Maybe this is me not being able to read the fits headers properly, but on the other hand there is not much one can do wrong. Many programs just read out the EXPTIME value from the header relying on its correctness. Ones it happened to me that EXPTIME was missing in the fits header but luckily it was mentioned in one of the columns in the MAST Table View. I wonder how something like that can happen. But I look at the bright side: this is a case where the MAST Portal was very useful. 3) I </a:t>
            </a:r>
            <a:r>
              <a:rPr lang="en-US" sz="1400" dirty="0" err="1"/>
              <a:t>realised</a:t>
            </a:r>
            <a:r>
              <a:rPr lang="en-US" sz="1400" dirty="0"/>
              <a:t> that for some files the plate scale entries are just gone if the fits file is rotated so that  North is up, i.e. CD1_2=0. 4) Why do many </a:t>
            </a:r>
            <a:r>
              <a:rPr lang="en-US" sz="1400" dirty="0" err="1"/>
              <a:t>drz</a:t>
            </a:r>
            <a:r>
              <a:rPr lang="en-US" sz="1400" dirty="0"/>
              <a:t> files still contain Cosmic Rays. It would have been so easy to get rid of those in the combination procedure using a CR veto. But in cases where no single exposure files are retrievable (see point 1) I have no other choice but to take </a:t>
            </a:r>
            <a:r>
              <a:rPr lang="en-US" sz="1400" dirty="0" err="1"/>
              <a:t>LA.Cosmics</a:t>
            </a:r>
            <a:r>
              <a:rPr lang="en-US" sz="1400" dirty="0"/>
              <a:t> to remove them, which isn't always doing a good job. 5) </a:t>
            </a:r>
            <a:r>
              <a:rPr lang="en-US" sz="1400" dirty="0" err="1"/>
              <a:t>Photfnu</a:t>
            </a:r>
            <a:r>
              <a:rPr lang="en-US" sz="1400" dirty="0"/>
              <a:t> (or </a:t>
            </a:r>
            <a:r>
              <a:rPr lang="en-US" sz="1400" dirty="0" err="1"/>
              <a:t>Photflam</a:t>
            </a:r>
            <a:r>
              <a:rPr lang="en-US" sz="1400" dirty="0"/>
              <a:t> and </a:t>
            </a:r>
            <a:r>
              <a:rPr lang="en-US" sz="1400" dirty="0" err="1"/>
              <a:t>Photplam</a:t>
            </a:r>
            <a:r>
              <a:rPr lang="en-US" sz="1400" dirty="0"/>
              <a:t>) is missing for some data. In view of all the inconsistencies in the headers, isn't there a way to just check for their completeness by means of a filter checkbox ... like: if something's missing don't even show it to me.  6) I could swear that there have been HLSPs for some of the galaxies I study, but know they vanished from the database. But I don't have any real proof for that.  Ok, so much for now. Thank you so much for making this survey and thank you in advance for giving me feedback on the points above. If the above comments don't fall in your field of expertise, please feel free to forward all my comments to whom it may </a:t>
            </a:r>
            <a:r>
              <a:rPr lang="en-US" sz="1400" dirty="0" smtClean="0"/>
              <a:t>concern.</a:t>
            </a:r>
            <a:endParaRPr lang="en-US" sz="1400" dirty="0"/>
          </a:p>
        </p:txBody>
      </p:sp>
    </p:spTree>
    <p:extLst>
      <p:ext uri="{BB962C8B-B14F-4D97-AF65-F5344CB8AC3E}">
        <p14:creationId xmlns:p14="http://schemas.microsoft.com/office/powerpoint/2010/main" val="8491077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9301" y="0"/>
            <a:ext cx="8849099" cy="1890152"/>
          </a:xfrm>
        </p:spPr>
        <p:txBody>
          <a:bodyPr/>
          <a:lstStyle/>
          <a:p>
            <a:r>
              <a:rPr lang="en-US" b="1" dirty="0" smtClean="0"/>
              <a:t>Q16. How </a:t>
            </a:r>
            <a:r>
              <a:rPr lang="en-US" b="1" dirty="0"/>
              <a:t>can we do a better job of supporting your archive needs? </a:t>
            </a:r>
            <a:r>
              <a:rPr lang="en-US" b="1" dirty="0" smtClean="0"/>
              <a:t>(cont'd)</a:t>
            </a:r>
            <a:endParaRPr lang="en-US" b="1" dirty="0"/>
          </a:p>
        </p:txBody>
      </p:sp>
      <p:sp>
        <p:nvSpPr>
          <p:cNvPr id="3" name="Content Placeholder 2"/>
          <p:cNvSpPr>
            <a:spLocks noGrp="1"/>
          </p:cNvSpPr>
          <p:nvPr>
            <p:ph idx="1"/>
          </p:nvPr>
        </p:nvSpPr>
        <p:spPr>
          <a:xfrm>
            <a:off x="1042567" y="1504897"/>
            <a:ext cx="8360205" cy="6184864"/>
          </a:xfrm>
        </p:spPr>
        <p:txBody>
          <a:bodyPr>
            <a:noAutofit/>
          </a:bodyPr>
          <a:lstStyle/>
          <a:p>
            <a:pPr>
              <a:spcBef>
                <a:spcPts val="1114"/>
              </a:spcBef>
            </a:pPr>
            <a:r>
              <a:rPr lang="en-US" sz="1400" dirty="0" smtClean="0"/>
              <a:t>Improving </a:t>
            </a:r>
            <a:r>
              <a:rPr lang="en-US" sz="1400" dirty="0"/>
              <a:t>the archive data processing to have good astrometry would be infinitely useful. Adding documentation for the HLA data products would also be helpful. Full integration of HLA + MAST + High Level Science Products would also be useful -- thus far I have had to do searches individually on the three databases to find what I need. Tie ins to Virtual Observatory Holdings could also be of use. Otherwise, this is a fantastic service. Thank you so much for it!</a:t>
            </a:r>
          </a:p>
          <a:p>
            <a:pPr>
              <a:spcBef>
                <a:spcPts val="1114"/>
              </a:spcBef>
            </a:pPr>
            <a:r>
              <a:rPr lang="en-US" sz="1400" dirty="0" smtClean="0"/>
              <a:t>It </a:t>
            </a:r>
            <a:r>
              <a:rPr lang="en-US" sz="1400" dirty="0"/>
              <a:t>is confusing having three entry points into the Hubble data archives: the standard MAST search form, the MAST Portal, and the HLA (and perhaps there are more I do not know about). Why is there a duplication of effort between developing the HLA and the Portal? Where should a user look to look to start their search? I'm at the Institute and I don't know the answer to these questions, so there may be people in the outside world wondering too...</a:t>
            </a:r>
          </a:p>
          <a:p>
            <a:pPr>
              <a:spcBef>
                <a:spcPts val="1114"/>
              </a:spcBef>
            </a:pPr>
            <a:r>
              <a:rPr lang="en-US" sz="1400" dirty="0"/>
              <a:t>It would be awesome if there was a script to automatically generate drizzled </a:t>
            </a:r>
            <a:r>
              <a:rPr lang="en-US" sz="1400" dirty="0" err="1"/>
              <a:t>tinytim</a:t>
            </a:r>
            <a:r>
              <a:rPr lang="en-US" sz="1400" dirty="0"/>
              <a:t> PSFs for level 2 and level 3 images.  I've tried to do it manually using tiny </a:t>
            </a:r>
            <a:r>
              <a:rPr lang="en-US" sz="1400" dirty="0" err="1"/>
              <a:t>tim</a:t>
            </a:r>
            <a:r>
              <a:rPr lang="en-US" sz="1400" dirty="0"/>
              <a:t> a couple of times but always failed miserably. But this should be an obvious scriptable thing, as all the exposure and drizzling information is also used to make the level 2 product. </a:t>
            </a:r>
          </a:p>
          <a:p>
            <a:pPr>
              <a:spcBef>
                <a:spcPts val="1114"/>
              </a:spcBef>
            </a:pPr>
            <a:r>
              <a:rPr lang="en-US" sz="1400" dirty="0"/>
              <a:t>My needs would be better served if the ESA HST archive model was adopted to replace the classic MAST front end. It is by far the most user friendly way to access HST data. I particularly hate that individual </a:t>
            </a:r>
            <a:r>
              <a:rPr lang="en-US" sz="1400" dirty="0" err="1"/>
              <a:t>flt</a:t>
            </a:r>
            <a:r>
              <a:rPr lang="en-US" sz="1400" dirty="0"/>
              <a:t> files are not listed in the MAST archive and that everything is served up as an association. This really limits the use of the MAST archive.</a:t>
            </a:r>
          </a:p>
          <a:p>
            <a:pPr>
              <a:spcBef>
                <a:spcPts val="1114"/>
              </a:spcBef>
            </a:pPr>
            <a:r>
              <a:rPr lang="en-US" sz="1400" dirty="0"/>
              <a:t>My work focuses on resolved stellar populations. Most of my use of the archive would be matching observed sources within a field to each other to create spectral energy distributions, or looking for the brightest sources at particular wavelengths. An ability to cross-correlate my own data to that observed in large-scale missions (as </a:t>
            </a:r>
            <a:r>
              <a:rPr lang="en-US" sz="1400" dirty="0" err="1"/>
              <a:t>VizieR</a:t>
            </a:r>
            <a:r>
              <a:rPr lang="en-US" sz="1400" dirty="0"/>
              <a:t> does) would be the most important thing I would need. I was unaware of a lot of the tools you seem to have made available here. You seem to have got quite a lot of this under control already, so I clearly need to do some exploring. Keep up the good work!</a:t>
            </a:r>
          </a:p>
          <a:p>
            <a:pPr>
              <a:spcBef>
                <a:spcPts val="1114"/>
              </a:spcBef>
            </a:pPr>
            <a:r>
              <a:rPr lang="en-US" sz="1400" dirty="0"/>
              <a:t>Overlay NED </a:t>
            </a:r>
            <a:r>
              <a:rPr lang="en-US" sz="1400" dirty="0" smtClean="0"/>
              <a:t>objects.</a:t>
            </a:r>
            <a:endParaRPr lang="en-US" sz="1400" dirty="0"/>
          </a:p>
        </p:txBody>
      </p:sp>
    </p:spTree>
    <p:extLst>
      <p:ext uri="{BB962C8B-B14F-4D97-AF65-F5344CB8AC3E}">
        <p14:creationId xmlns:p14="http://schemas.microsoft.com/office/powerpoint/2010/main" val="11122437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9301" y="0"/>
            <a:ext cx="8849099" cy="1890152"/>
          </a:xfrm>
        </p:spPr>
        <p:txBody>
          <a:bodyPr/>
          <a:lstStyle/>
          <a:p>
            <a:r>
              <a:rPr lang="en-US" b="1" dirty="0" smtClean="0"/>
              <a:t>Q16. How </a:t>
            </a:r>
            <a:r>
              <a:rPr lang="en-US" b="1" dirty="0"/>
              <a:t>can we do a better job of supporting your archive needs? </a:t>
            </a:r>
            <a:r>
              <a:rPr lang="en-US" b="1" dirty="0" smtClean="0"/>
              <a:t>(cont'd)</a:t>
            </a:r>
            <a:endParaRPr lang="en-US" b="1" dirty="0"/>
          </a:p>
        </p:txBody>
      </p:sp>
      <p:sp>
        <p:nvSpPr>
          <p:cNvPr id="3" name="Content Placeholder 2"/>
          <p:cNvSpPr>
            <a:spLocks noGrp="1"/>
          </p:cNvSpPr>
          <p:nvPr>
            <p:ph idx="1"/>
          </p:nvPr>
        </p:nvSpPr>
        <p:spPr>
          <a:xfrm>
            <a:off x="1042568" y="1504897"/>
            <a:ext cx="8198366" cy="5698968"/>
          </a:xfrm>
        </p:spPr>
        <p:txBody>
          <a:bodyPr>
            <a:noAutofit/>
          </a:bodyPr>
          <a:lstStyle/>
          <a:p>
            <a:pPr>
              <a:spcBef>
                <a:spcPts val="1114"/>
              </a:spcBef>
            </a:pPr>
            <a:r>
              <a:rPr lang="en-US" sz="1600" dirty="0" smtClean="0"/>
              <a:t>Providing </a:t>
            </a:r>
            <a:r>
              <a:rPr lang="en-US" sz="1600" dirty="0"/>
              <a:t>and enhancing all web-service based access to data (querying and downloading) would greatly help me.</a:t>
            </a:r>
          </a:p>
          <a:p>
            <a:pPr>
              <a:spcBef>
                <a:spcPts val="1114"/>
              </a:spcBef>
            </a:pPr>
            <a:r>
              <a:rPr lang="en-US" sz="1600" dirty="0"/>
              <a:t>Right now, some kind of access to the K2 </a:t>
            </a:r>
            <a:r>
              <a:rPr lang="en-US" sz="1600" dirty="0" err="1"/>
              <a:t>lightcurves</a:t>
            </a:r>
            <a:r>
              <a:rPr lang="en-US" sz="1600" dirty="0"/>
              <a:t>. Very important!  Also, in order for my software system to support the official K2 </a:t>
            </a:r>
            <a:r>
              <a:rPr lang="en-US" sz="1600" dirty="0" err="1"/>
              <a:t>lightcurves</a:t>
            </a:r>
            <a:r>
              <a:rPr lang="en-US" sz="1600" dirty="0"/>
              <a:t> early next year, I would like to receive the '</a:t>
            </a:r>
            <a:r>
              <a:rPr lang="en-US" sz="1600" dirty="0" err="1"/>
              <a:t>wget</a:t>
            </a:r>
            <a:r>
              <a:rPr lang="en-US" sz="1600" dirty="0"/>
              <a:t>' format and data directory naming structure. </a:t>
            </a:r>
          </a:p>
          <a:p>
            <a:pPr>
              <a:spcBef>
                <a:spcPts val="1114"/>
              </a:spcBef>
            </a:pPr>
            <a:r>
              <a:rPr lang="en-US" sz="1600" dirty="0"/>
              <a:t>Scripting through Python I think will be very useful. Please do not use IDL to scripting, because not all of us have a license.</a:t>
            </a:r>
          </a:p>
          <a:p>
            <a:pPr>
              <a:spcBef>
                <a:spcPts val="1114"/>
              </a:spcBef>
            </a:pPr>
            <a:r>
              <a:rPr lang="en-US" sz="1600" dirty="0"/>
              <a:t>selection of objects by type would be very good ;e.g. all CVs observed by FOS in RA range a to b would be very nice to have. </a:t>
            </a:r>
          </a:p>
          <a:p>
            <a:pPr>
              <a:spcBef>
                <a:spcPts val="1114"/>
              </a:spcBef>
            </a:pPr>
            <a:r>
              <a:rPr lang="en-US" sz="1600" dirty="0"/>
              <a:t>Support seems excellent. Thanks and greatly appreciated.</a:t>
            </a:r>
          </a:p>
          <a:p>
            <a:pPr>
              <a:spcBef>
                <a:spcPts val="1114"/>
              </a:spcBef>
            </a:pPr>
            <a:r>
              <a:rPr lang="en-US" sz="1600" dirty="0"/>
              <a:t>Target name wild card searches.  Better generic searches (I do this for PSF stars).</a:t>
            </a:r>
          </a:p>
          <a:p>
            <a:pPr>
              <a:spcBef>
                <a:spcPts val="1114"/>
              </a:spcBef>
            </a:pPr>
            <a:r>
              <a:rPr lang="en-US" sz="1600" dirty="0"/>
              <a:t>the above 'Improved interactive viewers: imaging &amp; mosaics, spectra, light-curve viewer for </a:t>
            </a:r>
            <a:r>
              <a:rPr lang="en-US" sz="1600" dirty="0" err="1"/>
              <a:t>Kepler</a:t>
            </a:r>
            <a:r>
              <a:rPr lang="en-US" sz="1600" dirty="0"/>
              <a:t>' was too vague.  It would be very useful to download </a:t>
            </a:r>
            <a:r>
              <a:rPr lang="en-US" sz="1600" dirty="0" err="1"/>
              <a:t>Kepler</a:t>
            </a:r>
            <a:r>
              <a:rPr lang="en-US" sz="1600" dirty="0"/>
              <a:t> raw images in fits format with flags (easy to compress) in the empty pixels. This should also not be difficult or complicated to do. ... and should have been done in the first place, as the default option.  </a:t>
            </a:r>
          </a:p>
          <a:p>
            <a:pPr>
              <a:spcBef>
                <a:spcPts val="1114"/>
              </a:spcBef>
            </a:pPr>
            <a:r>
              <a:rPr lang="en-US" sz="1600" dirty="0"/>
              <a:t>The archive has been entirely sufficient for my uses but I tend to perform single object searches so the returned data are minimal enough to sort through manually. I am quite satisfied with the current format and options that the database offers.</a:t>
            </a:r>
          </a:p>
          <a:p>
            <a:pPr>
              <a:spcBef>
                <a:spcPts val="1114"/>
              </a:spcBef>
            </a:pPr>
            <a:r>
              <a:rPr lang="en-US" sz="1600" dirty="0"/>
              <a:t>The archive has worked well for a long time now, keep it up</a:t>
            </a:r>
            <a:r>
              <a:rPr lang="en-US" sz="1600" dirty="0" smtClean="0"/>
              <a:t>.</a:t>
            </a:r>
            <a:endParaRPr lang="en-US" sz="1600" dirty="0"/>
          </a:p>
        </p:txBody>
      </p:sp>
    </p:spTree>
    <p:extLst>
      <p:ext uri="{BB962C8B-B14F-4D97-AF65-F5344CB8AC3E}">
        <p14:creationId xmlns:p14="http://schemas.microsoft.com/office/powerpoint/2010/main" val="38260282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9301" y="0"/>
            <a:ext cx="8849099" cy="1890152"/>
          </a:xfrm>
        </p:spPr>
        <p:txBody>
          <a:bodyPr/>
          <a:lstStyle/>
          <a:p>
            <a:r>
              <a:rPr lang="en-US" b="1" dirty="0" smtClean="0"/>
              <a:t>Q16. How </a:t>
            </a:r>
            <a:r>
              <a:rPr lang="en-US" b="1" dirty="0"/>
              <a:t>can we do a better job of supporting your archive needs? </a:t>
            </a:r>
            <a:r>
              <a:rPr lang="en-US" b="1" dirty="0" smtClean="0"/>
              <a:t>(cont'd)</a:t>
            </a:r>
            <a:endParaRPr lang="en-US" b="1" dirty="0"/>
          </a:p>
        </p:txBody>
      </p:sp>
      <p:sp>
        <p:nvSpPr>
          <p:cNvPr id="3" name="Content Placeholder 2"/>
          <p:cNvSpPr>
            <a:spLocks noGrp="1"/>
          </p:cNvSpPr>
          <p:nvPr>
            <p:ph idx="1"/>
          </p:nvPr>
        </p:nvSpPr>
        <p:spPr>
          <a:xfrm>
            <a:off x="1042568" y="1504897"/>
            <a:ext cx="8856002" cy="5698968"/>
          </a:xfrm>
        </p:spPr>
        <p:txBody>
          <a:bodyPr>
            <a:noAutofit/>
          </a:bodyPr>
          <a:lstStyle/>
          <a:p>
            <a:pPr>
              <a:spcBef>
                <a:spcPts val="1114"/>
              </a:spcBef>
            </a:pPr>
            <a:r>
              <a:rPr lang="en-US" sz="1600" dirty="0" smtClean="0"/>
              <a:t>The </a:t>
            </a:r>
            <a:r>
              <a:rPr lang="en-US" sz="1600" dirty="0"/>
              <a:t>classic MAST page is in desperate need of an update: Downloading proprietary HST data is much more awkward then it should be. There should be a proper login associated with user accounts with a way to see all your proposal's data. Right now it's very difficult to figure out anything about login accounts and the like. I do very much like the idea of that account being tied to user settings (among your list of future plans), so I do hope you end up implementing that.  Another item: right now there seem to be a lot of ways to do the same thing. E.g., the MAST portal and HLA have very similar visual interfaces to search and view </a:t>
            </a:r>
            <a:r>
              <a:rPr lang="en-US" sz="1600" dirty="0" err="1"/>
              <a:t>pointings</a:t>
            </a:r>
            <a:r>
              <a:rPr lang="en-US" sz="1600" dirty="0"/>
              <a:t> around an object or coordinates. Somewhere very prominently, there should be a clear explanation of how these are different and which is best for various tasks. Right now I tend to use HLA because it's the easiest to start with, but I really have no idea what I may be missing by not using MAST (portal or classic) or something else.</a:t>
            </a:r>
          </a:p>
          <a:p>
            <a:pPr>
              <a:spcBef>
                <a:spcPts val="1114"/>
              </a:spcBef>
            </a:pPr>
            <a:r>
              <a:rPr lang="en-US" sz="1600" dirty="0"/>
              <a:t>the ftp server has got to be replaced with something less antiquated.  Actually downloading the data once its been staged is not the best process right now.  Id like to be able to download a tar ball straight </a:t>
            </a:r>
            <a:r>
              <a:rPr lang="en-US" sz="1600" dirty="0" smtClean="0"/>
              <a:t>from </a:t>
            </a:r>
            <a:r>
              <a:rPr lang="en-US" sz="1600" dirty="0"/>
              <a:t>a </a:t>
            </a:r>
            <a:r>
              <a:rPr lang="en-US" sz="1600" dirty="0" smtClean="0"/>
              <a:t>link</a:t>
            </a:r>
            <a:r>
              <a:rPr lang="en-US" sz="1600" dirty="0"/>
              <a:t>.</a:t>
            </a:r>
          </a:p>
          <a:p>
            <a:pPr>
              <a:spcBef>
                <a:spcPts val="1114"/>
              </a:spcBef>
            </a:pPr>
            <a:r>
              <a:rPr lang="en-US" sz="1600" dirty="0"/>
              <a:t>The only trouble I've had was identifying targets within the same proposal (when many have been found my search), but I realized this was only user-error.</a:t>
            </a:r>
          </a:p>
          <a:p>
            <a:pPr>
              <a:spcBef>
                <a:spcPts val="1114"/>
              </a:spcBef>
            </a:pPr>
            <a:r>
              <a:rPr lang="en-US" sz="1600" dirty="0" smtClean="0"/>
              <a:t>You </a:t>
            </a:r>
            <a:r>
              <a:rPr lang="en-US" sz="1600" dirty="0"/>
              <a:t>guys are already doing a great job!</a:t>
            </a:r>
          </a:p>
          <a:p>
            <a:pPr>
              <a:spcBef>
                <a:spcPts val="1114"/>
              </a:spcBef>
            </a:pPr>
            <a:r>
              <a:rPr lang="en-US" sz="1600" dirty="0"/>
              <a:t>You guys are already pretty awesome</a:t>
            </a:r>
            <a:r>
              <a:rPr lang="en-US" sz="1600" dirty="0" smtClean="0"/>
              <a:t>.</a:t>
            </a:r>
          </a:p>
          <a:p>
            <a:pPr marL="0" indent="0">
              <a:buNone/>
            </a:pPr>
            <a:endParaRPr lang="en-US" sz="1200" dirty="0"/>
          </a:p>
          <a:p>
            <a:pPr marL="0" indent="0">
              <a:buNone/>
            </a:pPr>
            <a:endParaRPr lang="en-US" sz="2000" b="1" dirty="0" smtClean="0"/>
          </a:p>
          <a:p>
            <a:pPr marL="0" indent="0">
              <a:buNone/>
            </a:pPr>
            <a:r>
              <a:rPr lang="en-US" sz="2200" b="1" dirty="0" smtClean="0"/>
              <a:t>NOTE:   All </a:t>
            </a:r>
            <a:r>
              <a:rPr lang="en-US" sz="2200" b="1" dirty="0"/>
              <a:t>the full survey results are maintained by MAST staff at </a:t>
            </a:r>
            <a:r>
              <a:rPr lang="en-US" sz="2200" b="1" dirty="0" err="1"/>
              <a:t>STScI</a:t>
            </a:r>
            <a:r>
              <a:rPr lang="en-US" sz="2200" b="1" dirty="0" smtClean="0"/>
              <a:t>.</a:t>
            </a:r>
            <a:endParaRPr lang="en-US" sz="2200" b="1" dirty="0"/>
          </a:p>
        </p:txBody>
      </p:sp>
    </p:spTree>
    <p:extLst>
      <p:ext uri="{BB962C8B-B14F-4D97-AF65-F5344CB8AC3E}">
        <p14:creationId xmlns:p14="http://schemas.microsoft.com/office/powerpoint/2010/main" val="1694320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a:graphicFrameLocks/>
          </p:cNvGraphicFramePr>
          <p:nvPr>
            <p:extLst>
              <p:ext uri="{D42A27DB-BD31-4B8C-83A1-F6EECF244321}">
                <p14:modId xmlns:p14="http://schemas.microsoft.com/office/powerpoint/2010/main" val="1290618386"/>
              </p:ext>
            </p:extLst>
          </p:nvPr>
        </p:nvGraphicFramePr>
        <p:xfrm>
          <a:off x="4910796" y="3096782"/>
          <a:ext cx="5147603" cy="4533805"/>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1209301" y="0"/>
            <a:ext cx="8346179" cy="910198"/>
          </a:xfrm>
        </p:spPr>
        <p:txBody>
          <a:bodyPr>
            <a:normAutofit/>
          </a:bodyPr>
          <a:lstStyle/>
          <a:p>
            <a:r>
              <a:rPr lang="en-US" b="1" dirty="0"/>
              <a:t>2. Which </a:t>
            </a:r>
            <a:r>
              <a:rPr lang="en-US" b="1" dirty="0" smtClean="0"/>
              <a:t>missions or products </a:t>
            </a:r>
            <a:r>
              <a:rPr lang="en-US" b="1" dirty="0"/>
              <a:t>did you access?</a:t>
            </a:r>
            <a:endParaRPr lang="en-US" dirty="0"/>
          </a:p>
        </p:txBody>
      </p:sp>
      <p:sp>
        <p:nvSpPr>
          <p:cNvPr id="11" name="Title 1"/>
          <p:cNvSpPr txBox="1">
            <a:spLocks/>
          </p:cNvSpPr>
          <p:nvPr/>
        </p:nvSpPr>
        <p:spPr>
          <a:xfrm>
            <a:off x="1082297" y="5680724"/>
            <a:ext cx="3828499" cy="2016701"/>
          </a:xfrm>
          <a:prstGeom prst="rect">
            <a:avLst/>
          </a:prstGeom>
        </p:spPr>
        <p:txBody>
          <a:bodyPr vert="horz" lIns="101882" tIns="50941" rIns="101882" bIns="50941" rtlCol="0" anchor="t" anchorCtr="0">
            <a:normAutofit/>
          </a:bodyPr>
          <a:lstStyle>
            <a:lvl1pPr algn="l" defTabSz="509412" rtl="0" eaLnBrk="1" latinLnBrk="0" hangingPunct="1">
              <a:spcBef>
                <a:spcPct val="0"/>
              </a:spcBef>
              <a:buNone/>
              <a:defRPr sz="3100" kern="1200">
                <a:solidFill>
                  <a:schemeClr val="tx1"/>
                </a:solidFill>
                <a:latin typeface="+mj-lt"/>
                <a:ea typeface="+mj-ea"/>
                <a:cs typeface="+mj-cs"/>
              </a:defRPr>
            </a:lvl1pPr>
          </a:lstStyle>
          <a:p>
            <a:r>
              <a:rPr lang="en-US" sz="2000" b="1" dirty="0"/>
              <a:t>If you selected 2 or more missions above, did you use them together in the same project</a:t>
            </a:r>
            <a:r>
              <a:rPr lang="en-US" sz="2000" b="1" dirty="0" smtClean="0"/>
              <a:t>?</a:t>
            </a:r>
          </a:p>
          <a:p>
            <a:r>
              <a:rPr lang="en-US" sz="2000" b="1" dirty="0"/>
              <a:t>	</a:t>
            </a:r>
            <a:r>
              <a:rPr lang="en-US" sz="2000" b="1" dirty="0" smtClean="0"/>
              <a:t>Yes:		134	(62%)</a:t>
            </a:r>
          </a:p>
          <a:p>
            <a:r>
              <a:rPr lang="en-US" sz="2000" b="1" dirty="0"/>
              <a:t>	</a:t>
            </a:r>
            <a:r>
              <a:rPr lang="en-US" sz="2000" b="1" dirty="0" smtClean="0"/>
              <a:t>No:		83	(38%)</a:t>
            </a:r>
          </a:p>
          <a:p>
            <a:r>
              <a:rPr lang="en-US" sz="2000" dirty="0" smtClean="0"/>
              <a:t>(</a:t>
            </a:r>
            <a:r>
              <a:rPr lang="en-US" sz="2000" i="1" dirty="0" smtClean="0"/>
              <a:t>c.f.</a:t>
            </a:r>
            <a:r>
              <a:rPr lang="en-US" sz="2000" dirty="0" smtClean="0"/>
              <a:t> 60% / 40% in 2013)</a:t>
            </a:r>
          </a:p>
          <a:p>
            <a:endParaRPr lang="en-US" sz="2000" b="1" dirty="0"/>
          </a:p>
        </p:txBody>
      </p:sp>
      <p:graphicFrame>
        <p:nvGraphicFramePr>
          <p:cNvPr id="13" name="Chart 12"/>
          <p:cNvGraphicFramePr>
            <a:graphicFrameLocks/>
          </p:cNvGraphicFramePr>
          <p:nvPr>
            <p:extLst>
              <p:ext uri="{D42A27DB-BD31-4B8C-83A1-F6EECF244321}">
                <p14:modId xmlns:p14="http://schemas.microsoft.com/office/powerpoint/2010/main" val="696120886"/>
              </p:ext>
            </p:extLst>
          </p:nvPr>
        </p:nvGraphicFramePr>
        <p:xfrm>
          <a:off x="1012711" y="260964"/>
          <a:ext cx="6186728" cy="5254482"/>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5970239" y="1020877"/>
            <a:ext cx="4105558" cy="2554545"/>
          </a:xfrm>
          <a:prstGeom prst="rect">
            <a:avLst/>
          </a:prstGeom>
          <a:noFill/>
        </p:spPr>
        <p:txBody>
          <a:bodyPr wrap="square" rtlCol="0">
            <a:spAutoFit/>
          </a:bodyPr>
          <a:lstStyle/>
          <a:p>
            <a:r>
              <a:rPr lang="en-US" b="1" dirty="0" smtClean="0"/>
              <a:t>Notes:</a:t>
            </a:r>
          </a:p>
          <a:p>
            <a:pPr indent="182880">
              <a:buFont typeface="Arial"/>
              <a:buChar char="•"/>
            </a:pPr>
            <a:r>
              <a:rPr lang="en-US" dirty="0" smtClean="0"/>
              <a:t>HST percentage of users is</a:t>
            </a:r>
          </a:p>
          <a:p>
            <a:pPr indent="182880"/>
            <a:r>
              <a:rPr lang="en-US" dirty="0" smtClean="0"/>
              <a:t>somewhat up:</a:t>
            </a:r>
          </a:p>
          <a:p>
            <a:r>
              <a:rPr lang="en-US" dirty="0"/>
              <a:t> </a:t>
            </a:r>
            <a:r>
              <a:rPr lang="en-US" dirty="0" smtClean="0"/>
              <a:t>      (29% </a:t>
            </a:r>
            <a:r>
              <a:rPr lang="en-US" sz="1600" dirty="0" smtClean="0">
                <a:latin typeface="Wingdings"/>
                <a:ea typeface="Wingdings"/>
                <a:cs typeface="Wingdings"/>
                <a:sym typeface="Wingdings"/>
              </a:rPr>
              <a:t></a:t>
            </a:r>
            <a:r>
              <a:rPr lang="en-US" dirty="0" smtClean="0"/>
              <a:t> 36%  from  2013</a:t>
            </a:r>
            <a:r>
              <a:rPr lang="en-US" sz="1600" dirty="0" smtClean="0">
                <a:latin typeface="Wingdings"/>
                <a:ea typeface="Wingdings"/>
                <a:cs typeface="Wingdings"/>
                <a:sym typeface="Wingdings"/>
              </a:rPr>
              <a:t></a:t>
            </a:r>
            <a:r>
              <a:rPr lang="en-US" dirty="0" smtClean="0"/>
              <a:t>2014)</a:t>
            </a:r>
          </a:p>
          <a:p>
            <a:pPr indent="182880">
              <a:buFont typeface="Arial"/>
              <a:buChar char="•"/>
            </a:pPr>
            <a:r>
              <a:rPr lang="en-US" dirty="0" err="1" smtClean="0"/>
              <a:t>Kepler</a:t>
            </a:r>
            <a:r>
              <a:rPr lang="en-US" dirty="0" smtClean="0"/>
              <a:t> % down but number</a:t>
            </a:r>
          </a:p>
          <a:p>
            <a:pPr indent="182880"/>
            <a:r>
              <a:rPr lang="en-US" dirty="0" smtClean="0"/>
              <a:t>of users remains similar:</a:t>
            </a:r>
            <a:endParaRPr lang="en-US" dirty="0"/>
          </a:p>
          <a:p>
            <a:r>
              <a:rPr lang="en-US" dirty="0"/>
              <a:t>       </a:t>
            </a:r>
            <a:r>
              <a:rPr lang="en-US" dirty="0" smtClean="0"/>
              <a:t>(55 </a:t>
            </a:r>
            <a:r>
              <a:rPr lang="en-US" sz="1600" dirty="0" smtClean="0">
                <a:latin typeface="Wingdings"/>
                <a:ea typeface="Wingdings"/>
                <a:cs typeface="Wingdings"/>
                <a:sym typeface="Wingdings"/>
              </a:rPr>
              <a:t></a:t>
            </a:r>
            <a:r>
              <a:rPr lang="en-US" dirty="0" smtClean="0"/>
              <a:t> 50 users from 2013</a:t>
            </a:r>
            <a:r>
              <a:rPr lang="en-US" sz="1600" dirty="0" smtClean="0">
                <a:latin typeface="Wingdings"/>
                <a:ea typeface="Wingdings"/>
                <a:cs typeface="Wingdings"/>
                <a:sym typeface="Wingdings"/>
              </a:rPr>
              <a:t></a:t>
            </a:r>
            <a:r>
              <a:rPr lang="en-US" dirty="0" smtClean="0"/>
              <a:t>2014)</a:t>
            </a:r>
            <a:endParaRPr lang="en-US" dirty="0"/>
          </a:p>
          <a:p>
            <a:endParaRPr lang="en-US" dirty="0"/>
          </a:p>
        </p:txBody>
      </p:sp>
    </p:spTree>
    <p:extLst>
      <p:ext uri="{BB962C8B-B14F-4D97-AF65-F5344CB8AC3E}">
        <p14:creationId xmlns:p14="http://schemas.microsoft.com/office/powerpoint/2010/main" val="120133495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9301" y="0"/>
            <a:ext cx="8346179" cy="1295400"/>
          </a:xfrm>
        </p:spPr>
        <p:txBody>
          <a:bodyPr>
            <a:noAutofit/>
          </a:bodyPr>
          <a:lstStyle/>
          <a:p>
            <a:r>
              <a:rPr lang="en-US" b="1" dirty="0"/>
              <a:t>3. If you retrieved data from MAST in the last 6 months, what did you think of the performance?</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242270949"/>
              </p:ext>
            </p:extLst>
          </p:nvPr>
        </p:nvGraphicFramePr>
        <p:xfrm>
          <a:off x="1612052" y="1374415"/>
          <a:ext cx="7052458" cy="4025311"/>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2226743" y="5530208"/>
            <a:ext cx="6862893" cy="1323439"/>
          </a:xfrm>
          <a:prstGeom prst="rect">
            <a:avLst/>
          </a:prstGeom>
          <a:noFill/>
        </p:spPr>
        <p:txBody>
          <a:bodyPr wrap="square" rtlCol="0">
            <a:spAutoFit/>
          </a:bodyPr>
          <a:lstStyle/>
          <a:p>
            <a:r>
              <a:rPr lang="en-US" b="1" dirty="0" smtClean="0"/>
              <a:t>Notes:</a:t>
            </a:r>
          </a:p>
          <a:p>
            <a:r>
              <a:rPr lang="en-US" dirty="0" smtClean="0"/>
              <a:t>some more calibrations were added this year with on-the-fly processing for ACS, WFC3 data; results this year were evenly split between adequate and very responsive.</a:t>
            </a:r>
            <a:endParaRPr lang="en-US" dirty="0"/>
          </a:p>
        </p:txBody>
      </p:sp>
    </p:spTree>
    <p:extLst>
      <p:ext uri="{BB962C8B-B14F-4D97-AF65-F5344CB8AC3E}">
        <p14:creationId xmlns:p14="http://schemas.microsoft.com/office/powerpoint/2010/main" val="3373638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09302" y="0"/>
            <a:ext cx="8346179" cy="1139546"/>
          </a:xfrm>
        </p:spPr>
        <p:txBody>
          <a:bodyPr/>
          <a:lstStyle/>
          <a:p>
            <a:r>
              <a:rPr lang="en-US" b="1" dirty="0" smtClean="0"/>
              <a:t>Q3 – comments / feedback received:</a:t>
            </a:r>
            <a:endParaRPr lang="en-US" b="1" dirty="0"/>
          </a:p>
        </p:txBody>
      </p:sp>
      <p:sp>
        <p:nvSpPr>
          <p:cNvPr id="4" name="Content Placeholder 3"/>
          <p:cNvSpPr>
            <a:spLocks noGrp="1"/>
          </p:cNvSpPr>
          <p:nvPr>
            <p:ph idx="1"/>
          </p:nvPr>
        </p:nvSpPr>
        <p:spPr>
          <a:xfrm>
            <a:off x="1209302" y="1139546"/>
            <a:ext cx="8849098" cy="6423172"/>
          </a:xfrm>
        </p:spPr>
        <p:txBody>
          <a:bodyPr>
            <a:noAutofit/>
          </a:bodyPr>
          <a:lstStyle/>
          <a:p>
            <a:pPr>
              <a:lnSpc>
                <a:spcPct val="80000"/>
              </a:lnSpc>
              <a:spcBef>
                <a:spcPts val="1114"/>
              </a:spcBef>
            </a:pPr>
            <a:r>
              <a:rPr lang="en-US" sz="1400" dirty="0"/>
              <a:t>a) With IUE, it seems that I cannot find anymore the date in a useful format (ASCII tables)  b) The new search portal for MAST considerably increased the effort to search for data in the archive. The JavaScript performance is just not good enough. In some cases, the MAST portal is far too slow and needs too long to adjust the filter. It is annoying that one has too wait until changes to a certain filter are applied before one can adjust the next filter. Furthermore, the distance selection appears at the end of the left side bar, although it is one of the most important search criteria. Apart from that, the standard search radius (if it is not directly specified at the start of the search) is far too large and thus unnecessarily increasing the number of results. The old version was possibly not as powerful as the new one, but it was more convenient to use. </a:t>
            </a:r>
          </a:p>
          <a:p>
            <a:pPr>
              <a:lnSpc>
                <a:spcPct val="80000"/>
              </a:lnSpc>
              <a:spcBef>
                <a:spcPts val="1114"/>
              </a:spcBef>
            </a:pPr>
            <a:r>
              <a:rPr lang="en-US" sz="1400" dirty="0" smtClean="0"/>
              <a:t>For </a:t>
            </a:r>
            <a:r>
              <a:rPr lang="en-US" sz="1400" dirty="0"/>
              <a:t>the HST archive, it would be incredibly useful to know if an RA, DEC is actually in the image. </a:t>
            </a:r>
          </a:p>
          <a:p>
            <a:pPr>
              <a:lnSpc>
                <a:spcPct val="80000"/>
              </a:lnSpc>
              <a:spcBef>
                <a:spcPts val="1114"/>
              </a:spcBef>
            </a:pPr>
            <a:r>
              <a:rPr lang="en-US" sz="1400" dirty="0" err="1"/>
              <a:t>Galex</a:t>
            </a:r>
            <a:r>
              <a:rPr lang="en-US" sz="1400" dirty="0"/>
              <a:t> never seems to give me the right target. </a:t>
            </a:r>
            <a:r>
              <a:rPr lang="en-US" sz="1400" dirty="0" err="1"/>
              <a:t>APT+Alladin</a:t>
            </a:r>
            <a:r>
              <a:rPr lang="en-US" sz="1400" dirty="0"/>
              <a:t> do a much better job</a:t>
            </a:r>
          </a:p>
          <a:p>
            <a:pPr>
              <a:lnSpc>
                <a:spcPct val="80000"/>
              </a:lnSpc>
              <a:spcBef>
                <a:spcPts val="1114"/>
              </a:spcBef>
            </a:pPr>
            <a:r>
              <a:rPr lang="en-US" sz="1400" dirty="0" smtClean="0"/>
              <a:t>I </a:t>
            </a:r>
            <a:r>
              <a:rPr lang="en-US" sz="1400" dirty="0"/>
              <a:t>access MAST data using </a:t>
            </a:r>
            <a:r>
              <a:rPr lang="en-US" sz="1400" dirty="0" err="1"/>
              <a:t>SkyView</a:t>
            </a:r>
            <a:r>
              <a:rPr lang="en-US" sz="1400" dirty="0"/>
              <a:t> for converting to different map projections. However </a:t>
            </a:r>
            <a:r>
              <a:rPr lang="en-US" sz="1400" dirty="0" err="1"/>
              <a:t>SkyView</a:t>
            </a:r>
            <a:r>
              <a:rPr lang="en-US" sz="1400" dirty="0"/>
              <a:t> is not updated with GR7 only 6. I wish your website had tools for converting to different projection types or had listing of methods or other website locations other than </a:t>
            </a:r>
            <a:r>
              <a:rPr lang="en-US" sz="1400" dirty="0" err="1"/>
              <a:t>SkyView</a:t>
            </a:r>
            <a:r>
              <a:rPr lang="en-US" sz="1400" dirty="0"/>
              <a:t> that do this. I have no idea when </a:t>
            </a:r>
            <a:r>
              <a:rPr lang="en-US" sz="1400" dirty="0" err="1"/>
              <a:t>SkyView</a:t>
            </a:r>
            <a:r>
              <a:rPr lang="en-US" sz="1400" dirty="0"/>
              <a:t> will be updated.</a:t>
            </a:r>
          </a:p>
          <a:p>
            <a:pPr>
              <a:lnSpc>
                <a:spcPct val="80000"/>
              </a:lnSpc>
              <a:spcBef>
                <a:spcPts val="1114"/>
              </a:spcBef>
            </a:pPr>
            <a:r>
              <a:rPr lang="en-US" sz="1400" dirty="0" smtClean="0"/>
              <a:t>I </a:t>
            </a:r>
            <a:r>
              <a:rPr lang="en-US" sz="1400" dirty="0"/>
              <a:t>found the system very confusing to use.  It was especially hard to track down specific objects, especially if the coordinates are slightly different between different programs.</a:t>
            </a:r>
          </a:p>
          <a:p>
            <a:pPr>
              <a:lnSpc>
                <a:spcPct val="80000"/>
              </a:lnSpc>
              <a:spcBef>
                <a:spcPts val="1114"/>
              </a:spcBef>
            </a:pPr>
            <a:r>
              <a:rPr lang="en-US" sz="1400" dirty="0" smtClean="0"/>
              <a:t>I </a:t>
            </a:r>
            <a:r>
              <a:rPr lang="en-US" sz="1400" dirty="0"/>
              <a:t>use the HST services. I wish I could get an estimate of how long a request would take to execute *before* submitting the request, taking into account the files requested, the average on-the-fly processing needed and what's already in the queue. Even providing data on the wait time as a function of time of day (for example) might be useful to time requests better. Furthermore such information might curb frivolous requests. Also, having files </a:t>
            </a:r>
            <a:r>
              <a:rPr lang="en-US" sz="1400" dirty="0" err="1"/>
              <a:t>gzipped</a:t>
            </a:r>
            <a:r>
              <a:rPr lang="en-US" sz="1400" dirty="0"/>
              <a:t> by default would be great.</a:t>
            </a:r>
          </a:p>
          <a:p>
            <a:pPr>
              <a:lnSpc>
                <a:spcPct val="80000"/>
              </a:lnSpc>
              <a:spcBef>
                <a:spcPts val="1114"/>
              </a:spcBef>
            </a:pPr>
            <a:r>
              <a:rPr lang="en-US" sz="1400" dirty="0" smtClean="0"/>
              <a:t>It </a:t>
            </a:r>
            <a:r>
              <a:rPr lang="en-US" sz="1400" dirty="0"/>
              <a:t>is always difficult to choose software, then teach one's self how to use it for a specific objective.  The archive might consider creating or refining a list of software, what it is intended for, and that would allow for easier location of tutorials.  I was only working with specific HST images.  I wanted to plot the positions of 'objects' so that I could compare them with other studies of the same system.  Also, with HST studies, often the images have brighter objects subtracted.  Understanding what was done to subtract an object would make it easier to tell if one is working with valid data, or photographic artifacts left over by the subtraction.  My results were inconclusive.  I am an infrequent user and I may be ignorant of what is available.  My experience was good, but when I showed my results to the person primarily responsible for requesting the HST study I received 'Bad Data' as an answer.  I could not respond to that statement, and had no choice but to say 'Thank You' and accept it.  If, with HST, there were problems with the study, that should be noted clearly along with the images</a:t>
            </a:r>
            <a:r>
              <a:rPr lang="en-US" sz="1400" dirty="0" smtClean="0"/>
              <a:t>.</a:t>
            </a:r>
            <a:endParaRPr lang="en-US" sz="1400" dirty="0"/>
          </a:p>
        </p:txBody>
      </p:sp>
    </p:spTree>
    <p:extLst>
      <p:ext uri="{BB962C8B-B14F-4D97-AF65-F5344CB8AC3E}">
        <p14:creationId xmlns:p14="http://schemas.microsoft.com/office/powerpoint/2010/main" val="2527742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09302" y="0"/>
            <a:ext cx="8346179" cy="1139546"/>
          </a:xfrm>
        </p:spPr>
        <p:txBody>
          <a:bodyPr/>
          <a:lstStyle/>
          <a:p>
            <a:r>
              <a:rPr lang="en-US" b="1" dirty="0" smtClean="0"/>
              <a:t>Q3 – </a:t>
            </a:r>
            <a:r>
              <a:rPr lang="en-US" b="1" dirty="0"/>
              <a:t>comments / feedback </a:t>
            </a:r>
            <a:r>
              <a:rPr lang="en-US" b="1" dirty="0" smtClean="0"/>
              <a:t>received (cont'd):</a:t>
            </a:r>
            <a:endParaRPr lang="en-US" b="1" dirty="0"/>
          </a:p>
        </p:txBody>
      </p:sp>
      <p:sp>
        <p:nvSpPr>
          <p:cNvPr id="4" name="Content Placeholder 3"/>
          <p:cNvSpPr>
            <a:spLocks noGrp="1"/>
          </p:cNvSpPr>
          <p:nvPr>
            <p:ph idx="1"/>
          </p:nvPr>
        </p:nvSpPr>
        <p:spPr>
          <a:xfrm>
            <a:off x="1209302" y="1144030"/>
            <a:ext cx="8849098" cy="6267369"/>
          </a:xfrm>
        </p:spPr>
        <p:txBody>
          <a:bodyPr>
            <a:noAutofit/>
          </a:bodyPr>
          <a:lstStyle/>
          <a:p>
            <a:pPr>
              <a:lnSpc>
                <a:spcPct val="80000"/>
              </a:lnSpc>
              <a:spcBef>
                <a:spcPts val="1114"/>
              </a:spcBef>
            </a:pPr>
            <a:r>
              <a:rPr lang="en-US" sz="1400" dirty="0"/>
              <a:t>It is difficult to know which high level products to use... For example in the case of HST you provide the DADS or HLA versions. Not all the data are available in the HLA or DADS... so I have to decide what version to use on a file by file basis, which is very inconvenient... It also means I have to read the documentation for the 2 pipelines...  </a:t>
            </a:r>
          </a:p>
          <a:p>
            <a:pPr>
              <a:lnSpc>
                <a:spcPct val="80000"/>
              </a:lnSpc>
              <a:spcBef>
                <a:spcPts val="1114"/>
              </a:spcBef>
            </a:pPr>
            <a:r>
              <a:rPr lang="en-US" sz="1400" dirty="0"/>
              <a:t>It seems now it is impossible to select specific file extensions, which is really really unfortunate. For instance, sometimes the </a:t>
            </a:r>
            <a:r>
              <a:rPr lang="en-US" sz="1400" dirty="0" err="1"/>
              <a:t>flc</a:t>
            </a:r>
            <a:r>
              <a:rPr lang="en-US" sz="1400" dirty="0"/>
              <a:t> files for ACS are not directly available, and I am forced to download all files in order to have what I need.  But by far the most important complaint I have to make is the fact that it is not possible to download single files. This dataset format is really annoying.</a:t>
            </a:r>
          </a:p>
          <a:p>
            <a:pPr>
              <a:lnSpc>
                <a:spcPct val="80000"/>
              </a:lnSpc>
              <a:spcBef>
                <a:spcPts val="1114"/>
              </a:spcBef>
            </a:pPr>
            <a:r>
              <a:rPr lang="en-US" sz="1400" dirty="0" smtClean="0"/>
              <a:t>It </a:t>
            </a:r>
            <a:r>
              <a:rPr lang="en-US" sz="1400" dirty="0"/>
              <a:t>would be nice if it were a little easier to do searches on moving targets. Right now, as far as I understand it, I have to query for *all* moving targets, wait for a long time for the query to run, and only then can I limit the results for whatever planet etc. I'm interested in. (But perhaps I just don't know how to use the interface correctly; I don't use it very frequently.)</a:t>
            </a:r>
          </a:p>
          <a:p>
            <a:pPr>
              <a:lnSpc>
                <a:spcPct val="80000"/>
              </a:lnSpc>
              <a:spcBef>
                <a:spcPts val="1114"/>
              </a:spcBef>
            </a:pPr>
            <a:r>
              <a:rPr lang="en-US" sz="1400" dirty="0" smtClean="0"/>
              <a:t>My </a:t>
            </a:r>
            <a:r>
              <a:rPr lang="en-US" sz="1400" dirty="0"/>
              <a:t>problem is that it I like the MAST Portal as against Classic MAST for data browsing, but the downloading options are not obvious on MAST portal. Furthermore, when I add the data to basket, I get access to _</a:t>
            </a:r>
            <a:r>
              <a:rPr lang="en-US" sz="1400" dirty="0" err="1"/>
              <a:t>drz</a:t>
            </a:r>
            <a:r>
              <a:rPr lang="en-US" sz="1400" dirty="0"/>
              <a:t> files whereas I would want to get c0m files to reprocess.</a:t>
            </a:r>
          </a:p>
          <a:p>
            <a:pPr>
              <a:lnSpc>
                <a:spcPct val="80000"/>
              </a:lnSpc>
              <a:spcBef>
                <a:spcPts val="1114"/>
              </a:spcBef>
            </a:pPr>
            <a:r>
              <a:rPr lang="en-US" sz="1400" dirty="0" smtClean="0"/>
              <a:t>Some </a:t>
            </a:r>
            <a:r>
              <a:rPr lang="en-US" sz="1400" dirty="0"/>
              <a:t>files are available in 'DADS' format for retrieval, not 'FITS'. This is confusing.</a:t>
            </a:r>
          </a:p>
          <a:p>
            <a:pPr>
              <a:lnSpc>
                <a:spcPct val="80000"/>
              </a:lnSpc>
              <a:spcBef>
                <a:spcPts val="1114"/>
              </a:spcBef>
            </a:pPr>
            <a:r>
              <a:rPr lang="en-US" sz="1400" dirty="0" smtClean="0"/>
              <a:t>Specially </a:t>
            </a:r>
            <a:r>
              <a:rPr lang="en-US" sz="1400" dirty="0"/>
              <a:t>with HST instruments, the search engine doesn't understand well whether the field-of-view covers the requested coordinates or not.</a:t>
            </a:r>
          </a:p>
          <a:p>
            <a:pPr>
              <a:lnSpc>
                <a:spcPct val="80000"/>
              </a:lnSpc>
              <a:spcBef>
                <a:spcPts val="1114"/>
              </a:spcBef>
            </a:pPr>
            <a:r>
              <a:rPr lang="en-US" sz="1400" dirty="0" smtClean="0"/>
              <a:t>The </a:t>
            </a:r>
            <a:r>
              <a:rPr lang="en-US" sz="1400" dirty="0"/>
              <a:t>interface is a bit opaque, and I wish I could have selected on more header parameters, e.g., exposure time, dither pattern.</a:t>
            </a:r>
          </a:p>
          <a:p>
            <a:pPr>
              <a:lnSpc>
                <a:spcPct val="80000"/>
              </a:lnSpc>
              <a:spcBef>
                <a:spcPts val="1114"/>
              </a:spcBef>
            </a:pPr>
            <a:r>
              <a:rPr lang="en-US" sz="1400" dirty="0" smtClean="0"/>
              <a:t>The </a:t>
            </a:r>
            <a:r>
              <a:rPr lang="en-US" sz="1400" dirty="0" err="1"/>
              <a:t>quicklook</a:t>
            </a:r>
            <a:r>
              <a:rPr lang="en-US" sz="1400" dirty="0"/>
              <a:t> feature for </a:t>
            </a:r>
            <a:r>
              <a:rPr lang="en-US" sz="1400" dirty="0" err="1"/>
              <a:t>Kepler</a:t>
            </a:r>
            <a:r>
              <a:rPr lang="en-US" sz="1400" dirty="0"/>
              <a:t> light curves does not work well with all browsers.</a:t>
            </a:r>
          </a:p>
          <a:p>
            <a:pPr>
              <a:lnSpc>
                <a:spcPct val="80000"/>
              </a:lnSpc>
              <a:spcBef>
                <a:spcPts val="1114"/>
              </a:spcBef>
            </a:pPr>
            <a:r>
              <a:rPr lang="en-US" sz="1400" dirty="0"/>
              <a:t>The search interface is not ideal to retrieve data, for instance we never know a priori the target name chosen by the PI. This criterion shall be standardized to usual/larger target names.  Else, I have had some difficulties to retrieve data by name of PI, selection of instrument or number of program.  </a:t>
            </a:r>
          </a:p>
          <a:p>
            <a:pPr>
              <a:lnSpc>
                <a:spcPct val="80000"/>
              </a:lnSpc>
              <a:spcBef>
                <a:spcPts val="1114"/>
              </a:spcBef>
            </a:pPr>
            <a:r>
              <a:rPr lang="en-US" sz="1400" dirty="0"/>
              <a:t>The software which calculates if an object is in the FOV of a given instrument does not know the shape of the field of view of that instrument. The new interface does not allow plotting</a:t>
            </a:r>
          </a:p>
          <a:p>
            <a:pPr>
              <a:lnSpc>
                <a:spcPct val="80000"/>
              </a:lnSpc>
              <a:spcBef>
                <a:spcPts val="1114"/>
              </a:spcBef>
            </a:pPr>
            <a:r>
              <a:rPr lang="en-US" sz="1400" dirty="0" smtClean="0"/>
              <a:t>This </a:t>
            </a:r>
            <a:r>
              <a:rPr lang="en-US" sz="1400" dirty="0"/>
              <a:t>new MAST Portal is sluggish. The old HTML table were much faster.  Also, retrieving normal XY ASCII tables of calibrated spectra has become more difficult/impossible. </a:t>
            </a:r>
          </a:p>
        </p:txBody>
      </p:sp>
    </p:spTree>
    <p:extLst>
      <p:ext uri="{BB962C8B-B14F-4D97-AF65-F5344CB8AC3E}">
        <p14:creationId xmlns:p14="http://schemas.microsoft.com/office/powerpoint/2010/main" val="184318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9301" y="0"/>
            <a:ext cx="8346179" cy="1295400"/>
          </a:xfrm>
        </p:spPr>
        <p:txBody>
          <a:bodyPr>
            <a:normAutofit/>
          </a:bodyPr>
          <a:lstStyle/>
          <a:p>
            <a:r>
              <a:rPr lang="en-US" b="1" dirty="0"/>
              <a:t>4. W</a:t>
            </a:r>
            <a:r>
              <a:rPr lang="en-US" b="1" dirty="0" smtClean="0"/>
              <a:t>hich </a:t>
            </a:r>
            <a:r>
              <a:rPr lang="en-US" b="1" dirty="0"/>
              <a:t>activities do you use </a:t>
            </a:r>
            <a:r>
              <a:rPr lang="en-US" b="1" dirty="0" smtClean="0"/>
              <a:t>MAST for?</a:t>
            </a:r>
            <a:endParaRPr lang="en-US" dirty="0"/>
          </a:p>
        </p:txBody>
      </p:sp>
      <p:sp>
        <p:nvSpPr>
          <p:cNvPr id="3" name="Content Placeholder 2"/>
          <p:cNvSpPr>
            <a:spLocks noGrp="1"/>
          </p:cNvSpPr>
          <p:nvPr>
            <p:ph idx="1"/>
          </p:nvPr>
        </p:nvSpPr>
        <p:spPr/>
        <p:txBody>
          <a:bodyPr/>
          <a:lstStyle/>
          <a:p>
            <a:pPr marL="0" indent="0">
              <a:buNone/>
            </a:pPr>
            <a:r>
              <a:rPr lang="en-US" dirty="0" smtClean="0"/>
              <a:t> </a:t>
            </a:r>
            <a:endParaRPr lang="en-US" dirty="0"/>
          </a:p>
        </p:txBody>
      </p:sp>
      <p:graphicFrame>
        <p:nvGraphicFramePr>
          <p:cNvPr id="6" name="Chart 5"/>
          <p:cNvGraphicFramePr>
            <a:graphicFrameLocks/>
          </p:cNvGraphicFramePr>
          <p:nvPr>
            <p:extLst>
              <p:ext uri="{D42A27DB-BD31-4B8C-83A1-F6EECF244321}">
                <p14:modId xmlns:p14="http://schemas.microsoft.com/office/powerpoint/2010/main" val="2465662953"/>
              </p:ext>
            </p:extLst>
          </p:nvPr>
        </p:nvGraphicFramePr>
        <p:xfrm>
          <a:off x="1828800" y="1599859"/>
          <a:ext cx="7315200" cy="5029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48728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09300" y="994867"/>
            <a:ext cx="8849099" cy="6208997"/>
          </a:xfrm>
        </p:spPr>
        <p:txBody>
          <a:bodyPr/>
          <a:lstStyle/>
          <a:p>
            <a:pPr marL="0" indent="0">
              <a:buNone/>
              <a:tabLst>
                <a:tab pos="5027613" algn="l"/>
              </a:tabLst>
            </a:pPr>
            <a:r>
              <a:rPr lang="en-US" dirty="0" smtClean="0"/>
              <a:t>(somewhat more usage for research in 2014)</a:t>
            </a:r>
            <a:endParaRPr lang="en-US" dirty="0"/>
          </a:p>
        </p:txBody>
      </p:sp>
      <p:sp>
        <p:nvSpPr>
          <p:cNvPr id="2" name="Title 1"/>
          <p:cNvSpPr>
            <a:spLocks noGrp="1"/>
          </p:cNvSpPr>
          <p:nvPr>
            <p:ph type="title"/>
          </p:nvPr>
        </p:nvSpPr>
        <p:spPr>
          <a:xfrm>
            <a:off x="1209301" y="0"/>
            <a:ext cx="8346179" cy="1295400"/>
          </a:xfrm>
        </p:spPr>
        <p:txBody>
          <a:bodyPr>
            <a:normAutofit/>
          </a:bodyPr>
          <a:lstStyle/>
          <a:p>
            <a:r>
              <a:rPr lang="en-US" b="1" dirty="0"/>
              <a:t>4. W</a:t>
            </a:r>
            <a:r>
              <a:rPr lang="en-US" b="1" dirty="0" smtClean="0"/>
              <a:t>hich </a:t>
            </a:r>
            <a:r>
              <a:rPr lang="en-US" b="1" dirty="0"/>
              <a:t>activities do you use </a:t>
            </a:r>
            <a:r>
              <a:rPr lang="en-US" b="1" dirty="0" smtClean="0"/>
              <a:t>MAST for? (2013)</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906595847"/>
              </p:ext>
            </p:extLst>
          </p:nvPr>
        </p:nvGraphicFramePr>
        <p:xfrm>
          <a:off x="1828799" y="1598139"/>
          <a:ext cx="7315441" cy="502725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388410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3561</TotalTime>
  <Words>7770</Words>
  <Application>Microsoft Macintosh PowerPoint</Application>
  <PresentationFormat>Custom</PresentationFormat>
  <Paragraphs>253</Paragraphs>
  <Slides>36</Slides>
  <Notes>1</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MAST User Survey 2014  </vt:lpstr>
      <vt:lpstr>2014 – continued new survey approach:</vt:lpstr>
      <vt:lpstr>1. How often have you used MAST in the past 12 months?</vt:lpstr>
      <vt:lpstr>2. Which missions or products did you access?</vt:lpstr>
      <vt:lpstr>3. If you retrieved data from MAST in the last 6 months, what did you think of the performance?</vt:lpstr>
      <vt:lpstr>Q3 – comments / feedback received:</vt:lpstr>
      <vt:lpstr>Q3 – comments / feedback received (cont'd):</vt:lpstr>
      <vt:lpstr>4. Which activities do you use MAST for?</vt:lpstr>
      <vt:lpstr>4. Which activities do you use MAST for? (2013)</vt:lpstr>
      <vt:lpstr>Q4 – comments / feedback received:</vt:lpstr>
      <vt:lpstr>5. Which MAST interfaces do you commonly use?</vt:lpstr>
      <vt:lpstr>Q5 – comments / feedback received:</vt:lpstr>
      <vt:lpstr>6. MAST has raw data from the GALEX CAUSE mission (a period of time when GALEX was operated by CalTech, and during which it extended the AIS to lower galactic latitudes and observed areas of the sky such as Kepler and the Magellanic Clouds following PI-led projects). Only a subset of the data was processed through the GALEX pipeline, and much of that data is of poorer quality than GR6/7 data collected with standard observing modes.   Question: If MAST provided the *raw* GALEX data files, would you use these data products to perform your own calibration of the data for science purposes? Would you realistically consider undertaking such a project if the data were made available?</vt:lpstr>
      <vt:lpstr>Q6 – comments / feedback received:</vt:lpstr>
      <vt:lpstr>7. The Kepler K2 project has plans to provide extracted lightcurves starting with Campaign 3. Question: How much would the absence of such data products for Campaigns 0-2 affect your ability to conduct your research?</vt:lpstr>
      <vt:lpstr>Q7 – comments / feedback received:</vt:lpstr>
      <vt:lpstr>8. Related to Question 7, how would the absence of the MAST-produced K2 light curve "previews" affect your use of the MAST archives? </vt:lpstr>
      <vt:lpstr>Q8 – comments / feedback received:</vt:lpstr>
      <vt:lpstr>9. Are there any metadata (columns) missing from the K2 ("EPIC") target catalog that would facilitate your research? </vt:lpstr>
      <vt:lpstr>10. Are there any metadata (columns) in the K2 ("EPIC") search that should be in the Kepler Target Catalog search but are not there? </vt:lpstr>
      <vt:lpstr>11. Please rate the usefulness of these HLA tools (sorted according to responses)</vt:lpstr>
      <vt:lpstr>12. Please rate the usefulness of the following HLA data products (sorted according to responses)</vt:lpstr>
      <vt:lpstr>Q11,12 – comments / feedback received:</vt:lpstr>
      <vt:lpstr>13a. Hubble Source Catalog: How frequently do you think you would use the HSC for your research?</vt:lpstr>
      <vt:lpstr>13b. Hubble Source Catalog: What modes might you want to use in interacting with this catalog?</vt:lpstr>
      <vt:lpstr>Q13 – comments / feedback received:</vt:lpstr>
      <vt:lpstr>14. Tried the MAST Portal?     Yes: 78    No:   227  Please rate the usefulness of these current features: (sorted according to responses) </vt:lpstr>
      <vt:lpstr>14. MAST Portal: What additional features would you find useful for the MAST Data Discovery Portal?</vt:lpstr>
      <vt:lpstr>14. MAST Portal: What additional features would you find useful for the MAST Data Discovery Portal? (cont'd)</vt:lpstr>
      <vt:lpstr>15. How important are the following planned features in terms of being useful for your own work? (sorted according to responses)</vt:lpstr>
      <vt:lpstr>Q15 – comments / feedback received:</vt:lpstr>
      <vt:lpstr>Q16. How can we do a better job of supporting your archive needs? Please suggest other new features or improvements you would like to see.</vt:lpstr>
      <vt:lpstr>Q16. How can we do a better job of supporting your archive needs? (cont'd)</vt:lpstr>
      <vt:lpstr>Q16. How can we do a better job of supporting your archive needs? (cont'd)</vt:lpstr>
      <vt:lpstr>Q16. How can we do a better job of supporting your archive needs? (cont'd)</vt:lpstr>
      <vt:lpstr>Q16. How can we do a better job of supporting your archive needs? (cont'd)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Anton Koekemoer</dc:creator>
  <cp:lastModifiedBy>A K</cp:lastModifiedBy>
  <cp:revision>285</cp:revision>
  <cp:lastPrinted>2014-11-29T22:40:12Z</cp:lastPrinted>
  <dcterms:created xsi:type="dcterms:W3CDTF">2012-11-14T14:33:06Z</dcterms:created>
  <dcterms:modified xsi:type="dcterms:W3CDTF">2014-11-29T22:40:14Z</dcterms:modified>
</cp:coreProperties>
</file>